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56" r:id="rId2"/>
    <p:sldId id="257" r:id="rId3"/>
    <p:sldId id="264" r:id="rId4"/>
    <p:sldId id="271" r:id="rId5"/>
    <p:sldId id="258" r:id="rId6"/>
    <p:sldId id="259" r:id="rId7"/>
    <p:sldId id="270" r:id="rId8"/>
    <p:sldId id="262" r:id="rId9"/>
    <p:sldId id="266" r:id="rId10"/>
    <p:sldId id="267" r:id="rId11"/>
    <p:sldId id="265" r:id="rId12"/>
    <p:sldId id="268" r:id="rId13"/>
    <p:sldId id="277" r:id="rId14"/>
    <p:sldId id="278" r:id="rId15"/>
    <p:sldId id="260" r:id="rId16"/>
    <p:sldId id="272" r:id="rId17"/>
    <p:sldId id="274" r:id="rId18"/>
    <p:sldId id="261" r:id="rId19"/>
    <p:sldId id="276" r:id="rId20"/>
    <p:sldId id="263" r:id="rId21"/>
    <p:sldId id="279"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F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0" autoAdjust="0"/>
    <p:restoredTop sz="85073" autoAdjust="0"/>
  </p:normalViewPr>
  <p:slideViewPr>
    <p:cSldViewPr snapToGrid="0">
      <p:cViewPr varScale="1">
        <p:scale>
          <a:sx n="71" d="100"/>
          <a:sy n="71" d="100"/>
        </p:scale>
        <p:origin x="-114" y="-408"/>
      </p:cViewPr>
      <p:guideLst>
        <p:guide orient="horz" pos="2160"/>
        <p:guide pos="3840"/>
      </p:guideLst>
    </p:cSldViewPr>
  </p:slideViewPr>
  <p:outlineViewPr>
    <p:cViewPr>
      <p:scale>
        <a:sx n="33" d="100"/>
        <a:sy n="33" d="100"/>
      </p:scale>
      <p:origin x="0" y="-83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ja-JP" altLang="en-US" b="0"/>
              <a:t>身体障害者手帳所持者数の推移</a:t>
            </a:r>
          </a:p>
        </c:rich>
      </c:tx>
      <c:layout/>
      <c:overlay val="0"/>
    </c:title>
    <c:autoTitleDeleted val="0"/>
    <c:plotArea>
      <c:layout/>
      <c:lineChart>
        <c:grouping val="standard"/>
        <c:varyColors val="0"/>
        <c:ser>
          <c:idx val="1"/>
          <c:order val="0"/>
          <c:dLbls>
            <c:spPr>
              <a:noFill/>
              <a:ln>
                <a:noFill/>
              </a:ln>
              <a:effectLst/>
            </c:sp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xmlns:c16r2="http://schemas.microsoft.com/office/drawing/2015/06/chart">
            <c:ext xmlns:c16="http://schemas.microsoft.com/office/drawing/2014/chart" uri="{C3380CC4-5D6E-409C-BE32-E72D297353CC}">
              <c16:uniqueId val="{00000000-59A2-486B-9C6D-8547EC0DA5BD}"/>
            </c:ext>
          </c:extLst>
        </c:ser>
        <c:ser>
          <c:idx val="0"/>
          <c:order val="1"/>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wrap="square" lIns="38100" tIns="19050" rIns="38100" bIns="19050" anchor="ctr">
                <a:spAutoFit/>
              </a:bodyPr>
              <a:lstStyle/>
              <a:p>
                <a:pPr>
                  <a:defRPr b="0"/>
                </a:pPr>
                <a:endParaRPr lang="ja-JP"/>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xmlns:c16r2="http://schemas.microsoft.com/office/drawing/2015/06/chart">
            <c:ext xmlns:c16="http://schemas.microsoft.com/office/drawing/2014/chart" uri="{C3380CC4-5D6E-409C-BE32-E72D297353CC}">
              <c16:uniqueId val="{00000001-59A2-486B-9C6D-8547EC0DA5BD}"/>
            </c:ext>
          </c:extLst>
        </c:ser>
        <c:dLbls>
          <c:dLblPos val="t"/>
          <c:showLegendKey val="0"/>
          <c:showVal val="1"/>
          <c:showCatName val="0"/>
          <c:showSerName val="0"/>
          <c:showPercent val="0"/>
          <c:showBubbleSize val="0"/>
        </c:dLbls>
        <c:marker val="1"/>
        <c:smooth val="0"/>
        <c:axId val="220335104"/>
        <c:axId val="220349184"/>
      </c:lineChart>
      <c:catAx>
        <c:axId val="220335104"/>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20349184"/>
        <c:crosses val="autoZero"/>
        <c:auto val="1"/>
        <c:lblAlgn val="ctr"/>
        <c:lblOffset val="100"/>
        <c:noMultiLvlLbl val="0"/>
      </c:catAx>
      <c:valAx>
        <c:axId val="220349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20335104"/>
        <c:crosses val="autoZero"/>
        <c:crossBetween val="between"/>
      </c:valAx>
    </c:plotArea>
    <c:plotVisOnly val="1"/>
    <c:dispBlanksAs val="gap"/>
    <c:showDLblsOverMax val="0"/>
    <c:extLst xmlns:c16r2="http://schemas.microsoft.com/office/drawing/2015/06/chart"/>
  </c:chart>
  <c:txPr>
    <a:bodyPr/>
    <a:lstStyle/>
    <a:p>
      <a:pPr>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cdr:x>
      <cdr:y>0.10243</cdr:y>
    </cdr:from>
    <cdr:to>
      <cdr:x>0.17187</cdr:x>
      <cdr:y>0.18924</cdr:y>
    </cdr:to>
    <cdr:sp macro="" textlink="">
      <cdr:nvSpPr>
        <cdr:cNvPr id="2" name="テキスト ボックス 1">
          <a:extLst xmlns:a="http://schemas.openxmlformats.org/drawingml/2006/main">
            <a:ext uri="{FF2B5EF4-FFF2-40B4-BE49-F238E27FC236}">
              <a16:creationId xmlns="" xmlns:a16="http://schemas.microsoft.com/office/drawing/2014/main" id="{857F395C-50EB-4F8B-A138-63A0F3E9B657}"/>
            </a:ext>
          </a:extLst>
        </cdr:cNvPr>
        <cdr:cNvSpPr txBox="1"/>
      </cdr:nvSpPr>
      <cdr:spPr>
        <a:xfrm xmlns:a="http://schemas.openxmlformats.org/drawingml/2006/main">
          <a:off x="0" y="280988"/>
          <a:ext cx="785812" cy="2381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1100"/>
            <a:t>（千人）</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2DA47-A365-4F82-8BB0-BD98671F9846}" type="datetimeFigureOut">
              <a:rPr kumimoji="1" lang="ja-JP" altLang="en-US" smtClean="0"/>
              <a:t>2021/3/5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90FA6-7D7B-415C-B557-2876107E191E}" type="slidenum">
              <a:rPr kumimoji="1" lang="ja-JP" altLang="en-US" smtClean="0"/>
              <a:t>‹#›</a:t>
            </a:fld>
            <a:endParaRPr kumimoji="1" lang="ja-JP" altLang="en-US"/>
          </a:p>
        </p:txBody>
      </p:sp>
    </p:spTree>
    <p:extLst>
      <p:ext uri="{BB962C8B-B14F-4D97-AF65-F5344CB8AC3E}">
        <p14:creationId xmlns:p14="http://schemas.microsoft.com/office/powerpoint/2010/main" val="1623297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10</a:t>
            </a:r>
            <a:r>
              <a:rPr kumimoji="1" lang="ja-JP" altLang="en-US" dirty="0" smtClean="0"/>
              <a:t>ｓ</a:t>
            </a:r>
            <a:endParaRPr kumimoji="1" lang="ja-JP" altLang="en-US" dirty="0"/>
          </a:p>
        </p:txBody>
      </p:sp>
      <p:sp>
        <p:nvSpPr>
          <p:cNvPr id="4" name="スライド番号プレースホルダー 3"/>
          <p:cNvSpPr>
            <a:spLocks noGrp="1"/>
          </p:cNvSpPr>
          <p:nvPr>
            <p:ph type="sldNum" sz="quarter" idx="10"/>
          </p:nvPr>
        </p:nvSpPr>
        <p:spPr/>
        <p:txBody>
          <a:bodyPr/>
          <a:lstStyle/>
          <a:p>
            <a:fld id="{53690FA6-7D7B-415C-B557-2876107E191E}" type="slidenum">
              <a:rPr kumimoji="1" lang="ja-JP" altLang="en-US" smtClean="0"/>
              <a:t>1</a:t>
            </a:fld>
            <a:endParaRPr kumimoji="1" lang="ja-JP" altLang="en-US"/>
          </a:p>
        </p:txBody>
      </p:sp>
    </p:spTree>
    <p:extLst>
      <p:ext uri="{BB962C8B-B14F-4D97-AF65-F5344CB8AC3E}">
        <p14:creationId xmlns:p14="http://schemas.microsoft.com/office/powerpoint/2010/main" val="2049810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10</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11</a:t>
            </a:fld>
            <a:endParaRPr kumimoji="1" lang="ja-JP" altLang="en-US"/>
          </a:p>
        </p:txBody>
      </p:sp>
    </p:spTree>
    <p:extLst>
      <p:ext uri="{BB962C8B-B14F-4D97-AF65-F5344CB8AC3E}">
        <p14:creationId xmlns:p14="http://schemas.microsoft.com/office/powerpoint/2010/main" val="4259230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12</a:t>
            </a:fld>
            <a:endParaRPr kumimoji="1" lang="ja-JP" altLang="en-US"/>
          </a:p>
        </p:txBody>
      </p:sp>
    </p:spTree>
    <p:extLst>
      <p:ext uri="{BB962C8B-B14F-4D97-AF65-F5344CB8AC3E}">
        <p14:creationId xmlns:p14="http://schemas.microsoft.com/office/powerpoint/2010/main" val="389393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一つ、というのは</a:t>
            </a:r>
            <a:r>
              <a:rPr kumimoji="1" lang="en-US" altLang="ja-JP" dirty="0"/>
              <a:t>…</a:t>
            </a:r>
            <a:r>
              <a:rPr kumimoji="1" lang="ja-JP" altLang="en-US" dirty="0"/>
              <a:t>他にも日本語を扱う手話が存在するため</a:t>
            </a:r>
            <a:endParaRPr kumimoji="1" lang="en-US" altLang="ja-JP" dirty="0"/>
          </a:p>
          <a:p>
            <a:r>
              <a:rPr kumimoji="1" lang="ja-JP" altLang="en-US" dirty="0"/>
              <a:t>例えば</a:t>
            </a:r>
            <a:endParaRPr kumimoji="1" lang="en-US" altLang="ja-JP" dirty="0"/>
          </a:p>
          <a:p>
            <a:r>
              <a:rPr kumimoji="1" lang="ja-JP" altLang="en-US" dirty="0"/>
              <a:t>「あなたは手話が上手ですね」という文章を</a:t>
            </a:r>
            <a:endParaRPr kumimoji="1" lang="en-US" altLang="ja-JP" dirty="0"/>
          </a:p>
          <a:p>
            <a:r>
              <a:rPr kumimoji="1" lang="ja-JP" altLang="en-US" dirty="0"/>
              <a:t>テニヲハ（助詞）を含めて表現する日本語対応手話が存在する</a:t>
            </a:r>
            <a:endParaRPr kumimoji="1" lang="en-US" altLang="ja-JP" dirty="0"/>
          </a:p>
          <a:p>
            <a:r>
              <a:rPr kumimoji="1" lang="ja-JP" altLang="en-US" dirty="0"/>
              <a:t>それらと比較すると日本手話</a:t>
            </a:r>
            <a:r>
              <a:rPr kumimoji="1" lang="ja-JP" altLang="en-US" dirty="0" smtClean="0"/>
              <a:t>は</a:t>
            </a:r>
            <a:endParaRPr kumimoji="1" lang="en-US" altLang="ja-JP" dirty="0" smtClean="0"/>
          </a:p>
          <a:p>
            <a:endParaRPr kumimoji="1" lang="en-US" altLang="ja-JP" dirty="0" smtClean="0"/>
          </a:p>
          <a:p>
            <a:r>
              <a:rPr kumimoji="1" lang="en-US" altLang="ja-JP" dirty="0" smtClean="0"/>
              <a:t>1m15s</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15</a:t>
            </a:fld>
            <a:endParaRPr kumimoji="1" lang="ja-JP" altLang="en-US"/>
          </a:p>
        </p:txBody>
      </p:sp>
    </p:spTree>
    <p:extLst>
      <p:ext uri="{BB962C8B-B14F-4D97-AF65-F5344CB8AC3E}">
        <p14:creationId xmlns:p14="http://schemas.microsoft.com/office/powerpoint/2010/main" val="3208276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手話と学習支援をテーマ</a:t>
            </a:r>
            <a:endParaRPr kumimoji="1" lang="en-US" altLang="ja-JP" dirty="0"/>
          </a:p>
          <a:p>
            <a:endParaRPr kumimoji="1" lang="en-US" altLang="ja-JP" dirty="0"/>
          </a:p>
          <a:p>
            <a:r>
              <a:rPr kumimoji="1" lang="ja-JP" altLang="en-US" dirty="0"/>
              <a:t>体全体を使って表現する手話を学習の対象として扱う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16</a:t>
            </a:fld>
            <a:endParaRPr kumimoji="1" lang="ja-JP" altLang="en-US"/>
          </a:p>
        </p:txBody>
      </p:sp>
    </p:spTree>
    <p:extLst>
      <p:ext uri="{BB962C8B-B14F-4D97-AF65-F5344CB8AC3E}">
        <p14:creationId xmlns:p14="http://schemas.microsoft.com/office/powerpoint/2010/main" val="940694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手の位置だけでなく回転、指の曲げ伸ばしを認識するためより詳細な手話の認識が可能</a:t>
            </a:r>
            <a:endParaRPr kumimoji="1" lang="en-US" altLang="ja-JP" dirty="0"/>
          </a:p>
          <a:p>
            <a:r>
              <a:rPr kumimoji="1" lang="ja-JP" altLang="en-US" dirty="0"/>
              <a:t>システムの詳細については後述</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17</a:t>
            </a:fld>
            <a:endParaRPr kumimoji="1" lang="ja-JP" altLang="en-US"/>
          </a:p>
        </p:txBody>
      </p:sp>
    </p:spTree>
    <p:extLst>
      <p:ext uri="{BB962C8B-B14F-4D97-AF65-F5344CB8AC3E}">
        <p14:creationId xmlns:p14="http://schemas.microsoft.com/office/powerpoint/2010/main" val="259107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学習モードを開始すると正面に手本が表示される</a:t>
            </a:r>
            <a:endParaRPr kumimoji="1" lang="en-US" altLang="ja-JP" dirty="0"/>
          </a:p>
          <a:p>
            <a:r>
              <a:rPr kumimoji="1" lang="ja-JP" altLang="en-US" dirty="0"/>
              <a:t>この手本に重ね合わせるように学習者は自身の手指を動かす</a:t>
            </a:r>
            <a:endParaRPr kumimoji="1" lang="en-US" altLang="ja-JP" dirty="0"/>
          </a:p>
          <a:p>
            <a:r>
              <a:rPr kumimoji="1" lang="ja-JP" altLang="en-US" dirty="0"/>
              <a:t>ここで手本と照合を行い正解であれば次の単語へと移行する</a:t>
            </a:r>
            <a:endParaRPr kumimoji="1" lang="en-US" altLang="ja-JP" dirty="0"/>
          </a:p>
          <a:p>
            <a:r>
              <a:rPr kumimoji="1" lang="ja-JP" altLang="en-US" dirty="0"/>
              <a:t>これを繰り返し、文章が完成した時点で学習を終了するという流れになる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18</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テストモードを開始すると正面に問題が表示される</a:t>
            </a:r>
            <a:endParaRPr kumimoji="1" lang="en-US" altLang="ja-JP" dirty="0"/>
          </a:p>
          <a:p>
            <a:r>
              <a:rPr kumimoji="1" lang="ja-JP" altLang="en-US" dirty="0"/>
              <a:t>この問題に適する手話を学習者が実演する</a:t>
            </a:r>
            <a:endParaRPr kumimoji="1" lang="en-US" altLang="ja-JP" dirty="0"/>
          </a:p>
          <a:p>
            <a:r>
              <a:rPr kumimoji="1" lang="ja-JP" altLang="en-US" dirty="0"/>
              <a:t>ここで正解と照合を行い正しければ次の単語へと移行する</a:t>
            </a:r>
            <a:endParaRPr kumimoji="1" lang="en-US" altLang="ja-JP" dirty="0"/>
          </a:p>
          <a:p>
            <a:r>
              <a:rPr kumimoji="1" lang="ja-JP" altLang="en-US" dirty="0"/>
              <a:t>これを繰り返し、文章が完成した時点でテストを終了するという流れになる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19</a:t>
            </a:fld>
            <a:endParaRPr kumimoji="1" lang="ja-JP" altLang="en-US"/>
          </a:p>
        </p:txBody>
      </p:sp>
    </p:spTree>
    <p:extLst>
      <p:ext uri="{BB962C8B-B14F-4D97-AF65-F5344CB8AC3E}">
        <p14:creationId xmlns:p14="http://schemas.microsoft.com/office/powerpoint/2010/main" val="2958554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20</a:t>
            </a:fld>
            <a:endParaRPr kumimoji="1" lang="ja-JP" altLang="en-US"/>
          </a:p>
        </p:txBody>
      </p:sp>
    </p:spTree>
    <p:extLst>
      <p:ext uri="{BB962C8B-B14F-4D97-AF65-F5344CB8AC3E}">
        <p14:creationId xmlns:p14="http://schemas.microsoft.com/office/powerpoint/2010/main" val="286082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21</a:t>
            </a:fld>
            <a:endParaRPr kumimoji="1" lang="ja-JP" altLang="en-US"/>
          </a:p>
        </p:txBody>
      </p:sp>
    </p:spTree>
    <p:extLst>
      <p:ext uri="{BB962C8B-B14F-4D97-AF65-F5344CB8AC3E}">
        <p14:creationId xmlns:p14="http://schemas.microsoft.com/office/powerpoint/2010/main" val="415068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平成</a:t>
            </a:r>
            <a:r>
              <a:rPr kumimoji="1" lang="en-US" altLang="ja-JP" dirty="0"/>
              <a:t>25</a:t>
            </a:r>
            <a:r>
              <a:rPr kumimoji="1" lang="ja-JP" altLang="en-US" dirty="0"/>
              <a:t>年に内閣府の実施した調査によると</a:t>
            </a:r>
            <a:r>
              <a:rPr kumimoji="1" lang="ja-JP" altLang="en-US" sz="1200" dirty="0"/>
              <a:t>日本国内の聴覚障害者数は３４万３千人であるという報告があります。</a:t>
            </a:r>
            <a:endParaRPr kumimoji="1" lang="en-US" altLang="ja-JP" sz="1200" dirty="0"/>
          </a:p>
          <a:p>
            <a:endParaRPr kumimoji="1" lang="en-US" altLang="ja-JP" dirty="0" smtClean="0"/>
          </a:p>
          <a:p>
            <a:r>
              <a:rPr kumimoji="1" lang="en-US" altLang="ja-JP" dirty="0" smtClean="0"/>
              <a:t>1m</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a:t>
            </a:fld>
            <a:endParaRPr kumimoji="1" lang="ja-JP" altLang="en-US"/>
          </a:p>
        </p:txBody>
      </p:sp>
    </p:spTree>
    <p:extLst>
      <p:ext uri="{BB962C8B-B14F-4D97-AF65-F5344CB8AC3E}">
        <p14:creationId xmlns:p14="http://schemas.microsoft.com/office/powerpoint/2010/main" val="2479649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22</a:t>
            </a:fld>
            <a:endParaRPr kumimoji="1" lang="ja-JP" altLang="en-US"/>
          </a:p>
        </p:txBody>
      </p:sp>
    </p:spTree>
    <p:extLst>
      <p:ext uri="{BB962C8B-B14F-4D97-AF65-F5344CB8AC3E}">
        <p14:creationId xmlns:p14="http://schemas.microsoft.com/office/powerpoint/2010/main" val="268284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23</a:t>
            </a:fld>
            <a:endParaRPr kumimoji="1" lang="ja-JP" altLang="en-US"/>
          </a:p>
        </p:txBody>
      </p:sp>
    </p:spTree>
    <p:extLst>
      <p:ext uri="{BB962C8B-B14F-4D97-AF65-F5344CB8AC3E}">
        <p14:creationId xmlns:p14="http://schemas.microsoft.com/office/powerpoint/2010/main" val="2741089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教材に写真を用いる都合上、利き手が反転</a:t>
            </a:r>
          </a:p>
          <a:p>
            <a:r>
              <a:rPr kumimoji="1" lang="ja-JP" altLang="en-US" dirty="0"/>
              <a:t>インタラクティブな教材ではなく合否の判定が</a:t>
            </a:r>
            <a:r>
              <a:rPr kumimoji="1" lang="ja-JP" altLang="en-US" dirty="0" smtClean="0"/>
              <a:t>できない</a:t>
            </a:r>
            <a:endParaRPr kumimoji="1" lang="en-US" altLang="ja-JP" dirty="0" smtClean="0"/>
          </a:p>
          <a:p>
            <a:endParaRPr kumimoji="1" lang="en-US" altLang="ja-JP" dirty="0" smtClean="0"/>
          </a:p>
          <a:p>
            <a:r>
              <a:rPr kumimoji="1" lang="en-US" altLang="ja-JP" dirty="0" smtClean="0"/>
              <a:t>14s</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a:t>
            </a:fld>
            <a:endParaRPr kumimoji="1" lang="ja-JP" altLang="en-US"/>
          </a:p>
        </p:txBody>
      </p:sp>
    </p:spTree>
    <p:extLst>
      <p:ext uri="{BB962C8B-B14F-4D97-AF65-F5344CB8AC3E}">
        <p14:creationId xmlns:p14="http://schemas.microsoft.com/office/powerpoint/2010/main" val="247468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教材に写真を用いる都合上、利き手が反転</a:t>
            </a:r>
          </a:p>
          <a:p>
            <a:r>
              <a:rPr kumimoji="1" lang="ja-JP" altLang="en-US" dirty="0"/>
              <a:t>インタラクティブな教材ではなく合否の判定が</a:t>
            </a:r>
            <a:r>
              <a:rPr kumimoji="1" lang="ja-JP" altLang="en-US" dirty="0" smtClean="0"/>
              <a:t>できない</a:t>
            </a:r>
            <a:endParaRPr kumimoji="1" lang="en-US" altLang="ja-JP" dirty="0" smtClean="0"/>
          </a:p>
          <a:p>
            <a:endParaRPr kumimoji="1" lang="en-US" altLang="ja-JP" dirty="0" smtClean="0"/>
          </a:p>
          <a:p>
            <a:r>
              <a:rPr kumimoji="1" lang="en-US" altLang="ja-JP" dirty="0" smtClean="0"/>
              <a:t>1m10s</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a:t>
            </a:fld>
            <a:endParaRPr kumimoji="1" lang="ja-JP" altLang="en-US"/>
          </a:p>
        </p:txBody>
      </p:sp>
    </p:spTree>
    <p:extLst>
      <p:ext uri="{BB962C8B-B14F-4D97-AF65-F5344CB8AC3E}">
        <p14:creationId xmlns:p14="http://schemas.microsoft.com/office/powerpoint/2010/main" val="1063507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前項に上げた</a:t>
            </a:r>
            <a:r>
              <a:rPr kumimoji="1" lang="ja-JP" altLang="en-US" dirty="0" smtClean="0"/>
              <a:t>ような</a:t>
            </a:r>
            <a:r>
              <a:rPr kumimoji="1" lang="ja-JP" altLang="en-US" dirty="0"/>
              <a:t>問題点を以下のように改善して</a:t>
            </a:r>
            <a:r>
              <a:rPr kumimoji="1" lang="ja-JP" altLang="en-US" dirty="0" smtClean="0"/>
              <a:t>いく</a:t>
            </a:r>
            <a:endParaRPr kumimoji="1" lang="en-US" altLang="ja-JP" dirty="0" smtClean="0"/>
          </a:p>
          <a:p>
            <a:endParaRPr kumimoji="1" lang="en-US" altLang="ja-JP" dirty="0" smtClean="0"/>
          </a:p>
          <a:p>
            <a:r>
              <a:rPr kumimoji="1" lang="en-US" altLang="ja-JP" dirty="0" smtClean="0"/>
              <a:t>50s</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5</a:t>
            </a:fld>
            <a:endParaRPr kumimoji="1" lang="ja-JP" altLang="en-US"/>
          </a:p>
        </p:txBody>
      </p:sp>
    </p:spTree>
    <p:extLst>
      <p:ext uri="{BB962C8B-B14F-4D97-AF65-F5344CB8AC3E}">
        <p14:creationId xmlns:p14="http://schemas.microsoft.com/office/powerpoint/2010/main" val="67715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手指を認識する技術であるハンドトラッキングについてお話します</a:t>
            </a:r>
            <a:endParaRPr kumimoji="1" lang="en-US" altLang="ja-JP" dirty="0"/>
          </a:p>
          <a:p>
            <a:r>
              <a:rPr kumimoji="1" lang="en-US" altLang="ja-JP" dirty="0"/>
              <a:t>HMD</a:t>
            </a:r>
            <a:r>
              <a:rPr kumimoji="1" lang="ja-JP" altLang="en-US" dirty="0"/>
              <a:t>は</a:t>
            </a:r>
            <a:r>
              <a:rPr kumimoji="1" lang="en-US" altLang="ja-JP" dirty="0"/>
              <a:t>Facebook</a:t>
            </a:r>
            <a:r>
              <a:rPr kumimoji="1" lang="ja-JP" altLang="en-US" dirty="0"/>
              <a:t>社から発売されている</a:t>
            </a:r>
            <a:r>
              <a:rPr kumimoji="1" lang="en-US" altLang="ja-JP" dirty="0"/>
              <a:t>oculus quest</a:t>
            </a:r>
            <a:r>
              <a:rPr kumimoji="1" lang="ja-JP" altLang="en-US" dirty="0"/>
              <a:t>を使用</a:t>
            </a:r>
            <a:endParaRPr kumimoji="1" lang="en-US" altLang="ja-JP" dirty="0"/>
          </a:p>
          <a:p>
            <a:r>
              <a:rPr kumimoji="1" lang="ja-JP" altLang="en-US" dirty="0"/>
              <a:t>ハンドトラッキングは</a:t>
            </a:r>
            <a:r>
              <a:rPr kumimoji="1" lang="en-US" altLang="ja-JP" sz="1200" dirty="0"/>
              <a:t>Oculus Quest</a:t>
            </a:r>
            <a:r>
              <a:rPr kumimoji="1" lang="ja-JP" altLang="en-US" sz="1200" dirty="0"/>
              <a:t>の機能として提供</a:t>
            </a:r>
            <a:endParaRPr kumimoji="1" lang="en-US" altLang="ja-JP" dirty="0"/>
          </a:p>
          <a:p>
            <a:r>
              <a:rPr kumimoji="1" lang="ja-JP" altLang="en-US" dirty="0"/>
              <a:t>開発者向けに公開された　利用する</a:t>
            </a:r>
            <a:r>
              <a:rPr kumimoji="1" lang="ja-JP" altLang="en-US" dirty="0" smtClean="0"/>
              <a:t>形</a:t>
            </a:r>
            <a:endParaRPr kumimoji="1" lang="en-US" altLang="ja-JP" dirty="0" smtClean="0"/>
          </a:p>
          <a:p>
            <a:endParaRPr kumimoji="1" lang="en-US" altLang="ja-JP" dirty="0" smtClean="0"/>
          </a:p>
          <a:p>
            <a:r>
              <a:rPr kumimoji="1" lang="en-US" altLang="ja-JP" dirty="0" smtClean="0"/>
              <a:t>1m30s</a:t>
            </a:r>
          </a:p>
          <a:p>
            <a:r>
              <a:rPr kumimoji="1" lang="en-US" altLang="ja-JP" dirty="0" smtClean="0"/>
              <a:t>6m30s</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6</a:t>
            </a:fld>
            <a:endParaRPr kumimoji="1" lang="ja-JP" altLang="en-US"/>
          </a:p>
        </p:txBody>
      </p:sp>
    </p:spTree>
    <p:extLst>
      <p:ext uri="{BB962C8B-B14F-4D97-AF65-F5344CB8AC3E}">
        <p14:creationId xmlns:p14="http://schemas.microsoft.com/office/powerpoint/2010/main" val="350744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手話は身振り手振りを用いるが、言語の一種</a:t>
            </a:r>
            <a:endParaRPr kumimoji="1" lang="en-US" altLang="ja-JP" dirty="0"/>
          </a:p>
          <a:p>
            <a:r>
              <a:rPr kumimoji="1" lang="ja-JP" altLang="en-US" dirty="0"/>
              <a:t>英語学習や小学生の漢字の習得のように反復して学習することが大事で、そのような形態を想定している</a:t>
            </a:r>
            <a:endParaRPr kumimoji="1" lang="en-US" altLang="ja-JP" dirty="0"/>
          </a:p>
          <a:p>
            <a:r>
              <a:rPr kumimoji="1" lang="ja-JP" altLang="en-US" dirty="0"/>
              <a:t>具体的には手本の観察を行う</a:t>
            </a:r>
            <a:endParaRPr kumimoji="1" lang="en-US" altLang="ja-JP" dirty="0"/>
          </a:p>
          <a:p>
            <a:r>
              <a:rPr kumimoji="1" lang="ja-JP" altLang="en-US" dirty="0"/>
              <a:t>手本を学習者自身が模倣し、これを繰り返し反復練習する</a:t>
            </a:r>
            <a:endParaRPr kumimoji="1" lang="en-US" altLang="ja-JP" dirty="0"/>
          </a:p>
          <a:p>
            <a:r>
              <a:rPr kumimoji="1" lang="ja-JP" altLang="en-US" dirty="0"/>
              <a:t>この</a:t>
            </a:r>
            <a:r>
              <a:rPr kumimoji="1" lang="en-US" altLang="ja-JP" dirty="0"/>
              <a:t>3</a:t>
            </a:r>
            <a:r>
              <a:rPr kumimoji="1" lang="ja-JP" altLang="en-US" dirty="0"/>
              <a:t>フェーズを学習用のモードで行う</a:t>
            </a:r>
            <a:endParaRPr kumimoji="1" lang="en-US" altLang="ja-JP" dirty="0"/>
          </a:p>
          <a:p>
            <a:r>
              <a:rPr kumimoji="1" lang="ja-JP" altLang="en-US" dirty="0"/>
              <a:t>十分に学習した後、記憶を確認するためのテスト用のモードを行う</a:t>
            </a:r>
            <a:endParaRPr kumimoji="1" lang="en-US" altLang="ja-JP" dirty="0"/>
          </a:p>
          <a:p>
            <a:r>
              <a:rPr kumimoji="1" lang="ja-JP" altLang="en-US" dirty="0"/>
              <a:t>ゲーム感覚で反復練習を行い確実に身につけるような流れを想定している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7</a:t>
            </a:fld>
            <a:endParaRPr kumimoji="1" lang="ja-JP" altLang="en-US"/>
          </a:p>
        </p:txBody>
      </p:sp>
    </p:spTree>
    <p:extLst>
      <p:ext uri="{BB962C8B-B14F-4D97-AF65-F5344CB8AC3E}">
        <p14:creationId xmlns:p14="http://schemas.microsoft.com/office/powerpoint/2010/main" val="240832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左と右の映像は同期しておりそれぞれ現実空間と仮想空間を表しています</a:t>
            </a:r>
            <a:endParaRPr kumimoji="1" lang="en-US" altLang="ja-JP" dirty="0"/>
          </a:p>
          <a:p>
            <a:r>
              <a:rPr kumimoji="1" lang="ja-JP" altLang="en-US" dirty="0"/>
              <a:t>現実空間の手をトラッキングし、仮想空間に表現している</a:t>
            </a:r>
            <a:endParaRPr kumimoji="1" lang="en-US" altLang="ja-JP" dirty="0"/>
          </a:p>
          <a:p>
            <a:r>
              <a:rPr kumimoji="1" lang="ja-JP" altLang="en-US" dirty="0"/>
              <a:t>学習を開始すると正面に手本が表示されます　この手本をなぞるように学習を進めていきます</a:t>
            </a:r>
            <a:endParaRPr kumimoji="1" lang="en-US" altLang="ja-JP" dirty="0"/>
          </a:p>
          <a:p>
            <a:r>
              <a:rPr kumimoji="1" lang="ja-JP" altLang="en-US" dirty="0"/>
              <a:t>また手本は任意の方向から観察することができます</a:t>
            </a:r>
            <a:endParaRPr kumimoji="1" lang="en-US" altLang="ja-JP" dirty="0"/>
          </a:p>
          <a:p>
            <a:r>
              <a:rPr kumimoji="1" lang="ja-JP" altLang="en-US" dirty="0"/>
              <a:t>動作のある手話は手本が動くことで使用者を案内します</a:t>
            </a:r>
            <a:endParaRPr kumimoji="1" lang="en-US" altLang="ja-JP" dirty="0"/>
          </a:p>
          <a:p>
            <a:r>
              <a:rPr kumimoji="1" lang="ja-JP" altLang="en-US" dirty="0"/>
              <a:t>このようにして学習を進めていきます</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8</a:t>
            </a:fld>
            <a:endParaRPr kumimoji="1" lang="ja-JP" altLang="en-US"/>
          </a:p>
        </p:txBody>
      </p:sp>
    </p:spTree>
    <p:extLst>
      <p:ext uri="{BB962C8B-B14F-4D97-AF65-F5344CB8AC3E}">
        <p14:creationId xmlns:p14="http://schemas.microsoft.com/office/powerpoint/2010/main" val="4125309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9</a:t>
            </a:fld>
            <a:endParaRPr kumimoji="1" lang="ja-JP" altLang="en-US"/>
          </a:p>
        </p:txBody>
      </p:sp>
    </p:spTree>
    <p:extLst>
      <p:ext uri="{BB962C8B-B14F-4D97-AF65-F5344CB8AC3E}">
        <p14:creationId xmlns:p14="http://schemas.microsoft.com/office/powerpoint/2010/main" val="176233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72906375-DA0A-4459-89EF-013E7CEA96B8}"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4220081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658410F-51A9-4D3D-B685-FAF562551DE2}"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25891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5953BD40-A824-4E6B-9CD6-7188635E1382}"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2435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C291C6B-2C6F-4AC8-A511-B1E8C93E55B2}"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5156088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FA36D87-BF28-42DA-86E6-18FFFB2B3BEF}"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285776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CF5257D-A4CF-44F8-80F2-0941D8038280}" type="datetime1">
              <a:rPr kumimoji="1" lang="ja-JP" altLang="en-US" smtClean="0"/>
              <a:t>2021/3/5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7599171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AFF167B-26CF-4E5A-B1AD-A0C1A1B60420}" type="datetime1">
              <a:rPr kumimoji="1" lang="ja-JP" altLang="en-US" smtClean="0"/>
              <a:t>2021/3/5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68814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2B4749DE-5666-403F-88B5-9FEA439D3F23}" type="datetime1">
              <a:rPr kumimoji="1" lang="ja-JP" altLang="en-US" smtClean="0"/>
              <a:t>2021/3/5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03258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92E8C-33E5-45DF-BF14-B4901C8EFB1B}" type="datetime1">
              <a:rPr kumimoji="1" lang="ja-JP" altLang="en-US" smtClean="0"/>
              <a:t>2021/3/5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3679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B6EF059-F008-44A7-8D91-2CA344D7E60D}" type="datetime1">
              <a:rPr kumimoji="1" lang="ja-JP" altLang="en-US" smtClean="0"/>
              <a:t>2021/3/5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751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22505B8-E2E9-4AB5-97DA-2576B65BE46B}" type="datetime1">
              <a:rPr kumimoji="1" lang="ja-JP" altLang="en-US" smtClean="0"/>
              <a:t>2021/3/5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95088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29F63-24A3-402E-AD84-3D2E7425B8F8}" type="datetime1">
              <a:rPr kumimoji="1" lang="ja-JP" altLang="en-US" smtClean="0"/>
              <a:t>2021/3/5</a:t>
            </a:fld>
            <a:endParaRPr kumimoji="1" lang="ja-JP"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915400" y="6460284"/>
            <a:ext cx="3276600" cy="365125"/>
          </a:xfrm>
          <a:prstGeom prst="rect">
            <a:avLst/>
          </a:prstGeom>
        </p:spPr>
        <p:txBody>
          <a:bodyPr vert="horz" lIns="91440" tIns="45720" rIns="91440" bIns="45720" rtlCol="0" anchor="ctr"/>
          <a:lstStyle>
            <a:lvl1pPr algn="r">
              <a:defRPr sz="1200">
                <a:solidFill>
                  <a:schemeClr val="bg1"/>
                </a:solidFill>
              </a:defRPr>
            </a:lvl1pPr>
          </a:lstStyle>
          <a:p>
            <a:fld id="{6C34D4C7-2AC4-4B11-881B-A0BAB20E46C1}" type="slidenum">
              <a:rPr kumimoji="1" lang="ja-JP" altLang="en-US" smtClean="0"/>
              <a:pPr/>
              <a:t>‹#›</a:t>
            </a:fld>
            <a:endParaRPr kumimoji="1" lang="ja-JP" altLang="en-US"/>
          </a:p>
        </p:txBody>
      </p:sp>
      <p:sp>
        <p:nvSpPr>
          <p:cNvPr id="7" name="正方形/長方形 6"/>
          <p:cNvSpPr/>
          <p:nvPr userDrawn="1"/>
        </p:nvSpPr>
        <p:spPr>
          <a:xfrm>
            <a:off x="0" y="6427694"/>
            <a:ext cx="12192000" cy="430306"/>
          </a:xfrm>
          <a:prstGeom prst="rect">
            <a:avLst/>
          </a:prstGeom>
          <a:solidFill>
            <a:srgbClr val="F38F39"/>
          </a:solidFill>
          <a:ln>
            <a:solidFill>
              <a:srgbClr val="F38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ja-JP" sz="2000" dirty="0" smtClean="0">
                <a:solidFill>
                  <a:schemeClr val="bg1"/>
                </a:solidFill>
              </a:rPr>
              <a:t>WEB16</a:t>
            </a:r>
            <a:r>
              <a:rPr kumimoji="1" lang="ja-JP" altLang="en-US" sz="2000" dirty="0" smtClean="0">
                <a:solidFill>
                  <a:schemeClr val="bg1"/>
                </a:solidFill>
              </a:rPr>
              <a:t>・画像処理（</a:t>
            </a:r>
            <a:r>
              <a:rPr kumimoji="1" lang="en-US" altLang="ja-JP" sz="2000" dirty="0" smtClean="0">
                <a:solidFill>
                  <a:schemeClr val="bg1"/>
                </a:solidFill>
              </a:rPr>
              <a:t>Ⅰ</a:t>
            </a:r>
            <a:r>
              <a:rPr kumimoji="1" lang="ja-JP" altLang="en-US" sz="2000" dirty="0" smtClean="0">
                <a:solidFill>
                  <a:schemeClr val="bg1"/>
                </a:solidFill>
              </a:rPr>
              <a:t>）・</a:t>
            </a:r>
            <a:r>
              <a:rPr kumimoji="1" lang="en-US" altLang="ja-JP" sz="2000" dirty="0" smtClean="0">
                <a:solidFill>
                  <a:schemeClr val="bg1"/>
                </a:solidFill>
              </a:rPr>
              <a:t>3-032</a:t>
            </a:r>
            <a:r>
              <a:rPr kumimoji="1" lang="ja-JP" altLang="en-US" sz="2000" dirty="0" smtClean="0">
                <a:solidFill>
                  <a:schemeClr val="bg1"/>
                </a:solidFill>
              </a:rPr>
              <a:t>・赤葉亮太（摂南大学）</a:t>
            </a:r>
            <a:endParaRPr kumimoji="1" lang="ja-JP" altLang="en-US" sz="2000" dirty="0">
              <a:solidFill>
                <a:schemeClr val="bg1"/>
              </a:solidFill>
            </a:endParaRPr>
          </a:p>
        </p:txBody>
      </p:sp>
    </p:spTree>
    <p:extLst>
      <p:ext uri="{BB962C8B-B14F-4D97-AF65-F5344CB8AC3E}">
        <p14:creationId xmlns:p14="http://schemas.microsoft.com/office/powerpoint/2010/main" val="289445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sldNum="0" hdr="0" ftr="0" dt="0"/>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2.png"/><Relationship Id="rId4" Type="http://schemas.microsoft.com/office/2017/06/relationships/model3d" Target="../media/model3d1.glb"/></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2.png"/><Relationship Id="rId4" Type="http://schemas.microsoft.com/office/2017/06/relationships/model3d" Target="../media/model3d1.glb"/></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4.png"/><Relationship Id="rId3" Type="http://schemas.microsoft.com/office/2017/06/relationships/model3d" Target="../media/model3d1.glb"/><Relationship Id="rId7" Type="http://schemas.openxmlformats.org/officeDocument/2006/relationships/image" Target="../media/image7.svg"/><Relationship Id="rId12"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E598E38-146E-4BAE-803B-08DC8CCE40C4}"/>
              </a:ext>
            </a:extLst>
          </p:cNvPr>
          <p:cNvSpPr>
            <a:spLocks noGrp="1"/>
          </p:cNvSpPr>
          <p:nvPr>
            <p:ph type="ctrTitle"/>
          </p:nvPr>
        </p:nvSpPr>
        <p:spPr>
          <a:xfrm>
            <a:off x="1066800" y="1251285"/>
            <a:ext cx="10058400" cy="1556010"/>
          </a:xfrm>
        </p:spPr>
        <p:txBody>
          <a:bodyPr>
            <a:normAutofit/>
          </a:bodyPr>
          <a:lstStyle/>
          <a:p>
            <a:r>
              <a:rPr kumimoji="1" lang="ja-JP" altLang="en-US" sz="4800" dirty="0"/>
              <a:t>ハンドトラッキング機能搭載</a:t>
            </a:r>
            <a:r>
              <a:rPr kumimoji="1" lang="en-US" altLang="ja-JP" sz="4800" dirty="0">
                <a:latin typeface="Century" panose="02040604050505020304" pitchFamily="18" charset="0"/>
              </a:rPr>
              <a:t>HMD</a:t>
            </a:r>
            <a:r>
              <a:rPr kumimoji="1" lang="ja-JP" altLang="en-US" sz="4800" dirty="0"/>
              <a:t>を　用いた手話学習支援ツールの検討</a:t>
            </a:r>
          </a:p>
        </p:txBody>
      </p:sp>
      <p:sp>
        <p:nvSpPr>
          <p:cNvPr id="3" name="字幕 2">
            <a:extLst>
              <a:ext uri="{FF2B5EF4-FFF2-40B4-BE49-F238E27FC236}">
                <a16:creationId xmlns="" xmlns:a16="http://schemas.microsoft.com/office/drawing/2014/main" id="{7483203D-0D82-469F-B40C-21D215CCBEEF}"/>
              </a:ext>
            </a:extLst>
          </p:cNvPr>
          <p:cNvSpPr>
            <a:spLocks noGrp="1"/>
          </p:cNvSpPr>
          <p:nvPr>
            <p:ph type="subTitle" idx="1"/>
          </p:nvPr>
        </p:nvSpPr>
        <p:spPr>
          <a:xfrm>
            <a:off x="1066800" y="4966854"/>
            <a:ext cx="10058400" cy="453264"/>
          </a:xfrm>
        </p:spPr>
        <p:txBody>
          <a:bodyPr>
            <a:noAutofit/>
          </a:bodyPr>
          <a:lstStyle/>
          <a:p>
            <a:r>
              <a:rPr kumimoji="1" lang="ja-JP" altLang="en-US" dirty="0"/>
              <a:t>摂南大学　　　赤葉　亮太　鹿間　信介</a:t>
            </a:r>
          </a:p>
        </p:txBody>
      </p:sp>
    </p:spTree>
    <p:extLst>
      <p:ext uri="{BB962C8B-B14F-4D97-AF65-F5344CB8AC3E}">
        <p14:creationId xmlns:p14="http://schemas.microsoft.com/office/powerpoint/2010/main" val="31424510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sz="2800" dirty="0"/>
              <a:t>手本に表情を実装</a:t>
            </a:r>
            <a:endParaRPr kumimoji="1" lang="en-US" altLang="ja-JP" sz="2800" dirty="0"/>
          </a:p>
          <a:p>
            <a:pPr lvl="1">
              <a:buFont typeface="Wingdings" panose="05000000000000000000" pitchFamily="2" charset="2"/>
              <a:buChar char="l"/>
            </a:pPr>
            <a:r>
              <a:rPr kumimoji="1" lang="ja-JP" altLang="en-US" sz="2400" dirty="0"/>
              <a:t>手話の重要な要素の一つである表情を手本が指示</a:t>
            </a:r>
            <a:endParaRPr kumimoji="1" lang="en-US" altLang="ja-JP" sz="2400" dirty="0"/>
          </a:p>
          <a:p>
            <a:pPr lvl="1">
              <a:buFont typeface="Wingdings" panose="05000000000000000000" pitchFamily="2" charset="2"/>
              <a:buChar char="l"/>
            </a:pPr>
            <a:r>
              <a:rPr lang="ja-JP" altLang="en-US" sz="2400" dirty="0"/>
              <a:t>手話の表現力を高める事が可能</a:t>
            </a:r>
            <a:endParaRPr kumimoji="1" lang="en-US" altLang="ja-JP" sz="2400" dirty="0"/>
          </a:p>
          <a:p>
            <a:pPr>
              <a:buFont typeface="Wingdings" panose="05000000000000000000" pitchFamily="2" charset="2"/>
              <a:buChar char="l"/>
            </a:pPr>
            <a:r>
              <a:rPr kumimoji="1" lang="ja-JP" altLang="en-US" sz="2800" dirty="0"/>
              <a:t>第三者による評価とフィードバック</a:t>
            </a:r>
            <a:endParaRPr kumimoji="1" lang="en-US" altLang="ja-JP" sz="2800" dirty="0"/>
          </a:p>
          <a:p>
            <a:pPr lvl="1">
              <a:buFont typeface="Wingdings" panose="05000000000000000000" pitchFamily="2" charset="2"/>
              <a:buChar char="l"/>
            </a:pPr>
            <a:r>
              <a:rPr lang="ja-JP" altLang="en-US" sz="2400" dirty="0"/>
              <a:t>ユーザエクスペリエンスを向上するために必要</a:t>
            </a:r>
            <a:endParaRPr lang="en-US" altLang="ja-JP" sz="2400" dirty="0"/>
          </a:p>
          <a:p>
            <a:pPr>
              <a:buFont typeface="Wingdings" panose="05000000000000000000" pitchFamily="2" charset="2"/>
              <a:buChar char="l"/>
            </a:pPr>
            <a:r>
              <a:rPr lang="ja-JP" altLang="en-US" sz="2800" dirty="0"/>
              <a:t>学習効率の比較調査</a:t>
            </a:r>
            <a:endParaRPr lang="en-US" altLang="ja-JP" sz="2800" dirty="0"/>
          </a:p>
          <a:p>
            <a:pPr lvl="1">
              <a:buFont typeface="Wingdings" panose="05000000000000000000" pitchFamily="2" charset="2"/>
              <a:buChar char="l"/>
            </a:pPr>
            <a:r>
              <a:rPr kumimoji="1" lang="ja-JP" altLang="en-US" sz="2400" dirty="0"/>
              <a:t>従来の学習手法と比較し</a:t>
            </a:r>
            <a:r>
              <a:rPr lang="ja-JP" altLang="en-US" sz="2400" dirty="0"/>
              <a:t>、提案手法</a:t>
            </a:r>
            <a:r>
              <a:rPr kumimoji="1" lang="ja-JP" altLang="en-US" sz="2400" dirty="0"/>
              <a:t>の学習効率を確認</a:t>
            </a:r>
          </a:p>
        </p:txBody>
      </p:sp>
      <p:sp>
        <p:nvSpPr>
          <p:cNvPr id="4" name="テキスト ボックス 3">
            <a:extLst>
              <a:ext uri="{FF2B5EF4-FFF2-40B4-BE49-F238E27FC236}">
                <a16:creationId xmlns="" xmlns:a16="http://schemas.microsoft.com/office/drawing/2014/main" id="{2B0C4B6B-9F40-4D9F-98EB-477DAA99E903}"/>
              </a:ext>
            </a:extLst>
          </p:cNvPr>
          <p:cNvSpPr txBox="1"/>
          <p:nvPr/>
        </p:nvSpPr>
        <p:spPr>
          <a:xfrm>
            <a:off x="4094490" y="5863600"/>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 xmlns:a16="http://schemas.microsoft.com/office/drawing/2014/main" id="{0D2083A8-9872-4673-BFDF-C35C8CDD83E6}"/>
              </a:ext>
            </a:extLst>
          </p:cNvPr>
          <p:cNvSpPr/>
          <p:nvPr/>
        </p:nvSpPr>
        <p:spPr>
          <a:xfrm>
            <a:off x="5767135" y="5205872"/>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7" name="図 6">
            <a:extLst>
              <a:ext uri="{FF2B5EF4-FFF2-40B4-BE49-F238E27FC236}">
                <a16:creationId xmlns="" xmlns:a16="http://schemas.microsoft.com/office/drawing/2014/main" id="{749B879F-FE14-4394-B40E-8CF8164E13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7883" y="1171882"/>
            <a:ext cx="2910616" cy="3029540"/>
          </a:xfrm>
          <a:prstGeom prst="rect">
            <a:avLst/>
          </a:prstGeom>
        </p:spPr>
      </p:pic>
      <p:sp>
        <p:nvSpPr>
          <p:cNvPr id="8" name="テキスト ボックス 7">
            <a:extLst>
              <a:ext uri="{FF2B5EF4-FFF2-40B4-BE49-F238E27FC236}">
                <a16:creationId xmlns="" xmlns:a16="http://schemas.microsoft.com/office/drawing/2014/main" id="{30CF3102-4A56-4BB1-AA90-A3E2EB9269A3}"/>
              </a:ext>
            </a:extLst>
          </p:cNvPr>
          <p:cNvSpPr txBox="1"/>
          <p:nvPr/>
        </p:nvSpPr>
        <p:spPr>
          <a:xfrm>
            <a:off x="8987883" y="4182122"/>
            <a:ext cx="2731838"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主婦の友社　ゼロからわかる手話入門</a:t>
            </a:r>
            <a:endParaRPr kumimoji="1" lang="en-US" altLang="ja-JP" sz="1050" dirty="0"/>
          </a:p>
        </p:txBody>
      </p:sp>
    </p:spTree>
    <p:extLst>
      <p:ext uri="{BB962C8B-B14F-4D97-AF65-F5344CB8AC3E}">
        <p14:creationId xmlns:p14="http://schemas.microsoft.com/office/powerpoint/2010/main" val="8232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r>
              <a:rPr kumimoji="1" lang="ja-JP" altLang="en-US" dirty="0"/>
              <a:t>指文字</a:t>
            </a:r>
            <a:endParaRPr kumimoji="1" lang="en-US" altLang="ja-JP" dirty="0"/>
          </a:p>
          <a:p>
            <a:pPr>
              <a:buFont typeface="Wingdings" panose="05000000000000000000" pitchFamily="2" charset="2"/>
              <a:buChar char="l"/>
            </a:pPr>
            <a:endParaRPr kumimoji="1" lang="en-US" altLang="ja-JP" sz="2800" dirty="0"/>
          </a:p>
          <a:p>
            <a:pPr>
              <a:buFont typeface="Wingdings" panose="05000000000000000000" pitchFamily="2" charset="2"/>
              <a:buChar char="l"/>
            </a:pPr>
            <a:r>
              <a:rPr kumimoji="1" lang="ja-JP" altLang="en-US" sz="2800" dirty="0"/>
              <a:t>手の形一つにつき一つのカナ文字を表す手話</a:t>
            </a:r>
            <a:endParaRPr kumimoji="1" lang="en-US" altLang="ja-JP" sz="2800" dirty="0"/>
          </a:p>
          <a:p>
            <a:pPr>
              <a:buFont typeface="Wingdings" panose="05000000000000000000" pitchFamily="2" charset="2"/>
              <a:buChar char="l"/>
            </a:pPr>
            <a:r>
              <a:rPr lang="ja-JP" altLang="en-US" sz="2800" dirty="0"/>
              <a:t>漢数字の「に」やキツネの「き」など由来と形が一致する事が多い</a:t>
            </a:r>
            <a:endParaRPr lang="en-US" altLang="ja-JP" sz="2800" dirty="0"/>
          </a:p>
          <a:p>
            <a:pPr marL="0" indent="0">
              <a:buNone/>
            </a:pPr>
            <a:endParaRPr lang="en-US" altLang="ja-JP" sz="2800" dirty="0"/>
          </a:p>
          <a:p>
            <a:pPr>
              <a:buFont typeface="Wingdings" panose="05000000000000000000" pitchFamily="2" charset="2"/>
              <a:buChar char="l"/>
            </a:pPr>
            <a:endParaRPr kumimoji="1" lang="ja-JP" altLang="en-US" sz="2800" dirty="0"/>
          </a:p>
        </p:txBody>
      </p:sp>
      <mc:AlternateContent xmlns:mc="http://schemas.openxmlformats.org/markup-compatibility/2006">
        <mc:Choice xmlns="" xmlns:am3d="http://schemas.microsoft.com/office/drawing/2017/model3d" Requires="am3d">
          <p:graphicFrame>
            <p:nvGraphicFramePr>
              <p:cNvPr id="4" name="3D モデル 3" descr="手 2">
                <a:extLst>
                  <a:ext uri="{FF2B5EF4-FFF2-40B4-BE49-F238E27FC236}">
                    <a16:creationId xmlns:a16="http://schemas.microsoft.com/office/drawing/2014/main" id="{2A04C98D-0F47-42C3-B4C3-DC0AA0FDAE8F}"/>
                  </a:ext>
                </a:extLst>
              </p:cNvPr>
              <p:cNvGraphicFramePr>
                <a:graphicFrameLocks noChangeAspect="1"/>
              </p:cNvGraphicFramePr>
              <p:nvPr>
                <p:extLst>
                  <p:ext uri="{D42A27DB-BD31-4B8C-83A1-F6EECF244321}">
                    <p14:modId xmlns:p14="http://schemas.microsoft.com/office/powerpoint/2010/main" val="628918673"/>
                  </p:ext>
                </p:extLst>
              </p:nvPr>
            </p:nvGraphicFramePr>
            <p:xfrm rot="5400000">
              <a:off x="5296137" y="3563782"/>
              <a:ext cx="1599725" cy="3258217"/>
            </p:xfrm>
            <a:graphic>
              <a:graphicData uri="http://schemas.microsoft.com/office/drawing/2017/model3d">
                <am3d:model3d r:embed="rId3">
                  <am3d:spPr>
                    <a:xfrm rot="5400000">
                      <a:off x="0" y="0"/>
                      <a:ext cx="1599725" cy="3258217"/>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3658062" ay="4851014" az="-3639309"/>
                    <am3d:postTrans dx="0" dy="0" dz="0"/>
                  </am3d:trans>
                  <am3d:raster rName="Office3DRenderer" rVer="16.0.8326">
                    <am3d:blip r:embed="rId4"/>
                  </am3d:raster>
                  <am3d:objViewport viewportSz="3715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5296137" y="3563782"/>
                <a:ext cx="1599725" cy="3258217"/>
              </a:xfrm>
              <a:prstGeom prst="rect">
                <a:avLst/>
              </a:prstGeom>
            </p:spPr>
          </p:pic>
        </mc:Fallback>
      </mc:AlternateContent>
      <p:sp>
        <p:nvSpPr>
          <p:cNvPr id="5" name="テキスト ボックス 4">
            <a:extLst>
              <a:ext uri="{FF2B5EF4-FFF2-40B4-BE49-F238E27FC236}">
                <a16:creationId xmlns="" xmlns:a16="http://schemas.microsoft.com/office/drawing/2014/main" id="{76D776AB-B252-4352-A2CE-43D4452FB8D1}"/>
              </a:ext>
            </a:extLst>
          </p:cNvPr>
          <p:cNvSpPr txBox="1"/>
          <p:nvPr/>
        </p:nvSpPr>
        <p:spPr>
          <a:xfrm>
            <a:off x="5126021" y="5992753"/>
            <a:ext cx="1939955" cy="400110"/>
          </a:xfrm>
          <a:prstGeom prst="rect">
            <a:avLst/>
          </a:prstGeom>
          <a:noFill/>
        </p:spPr>
        <p:txBody>
          <a:bodyPr wrap="none" rtlCol="0">
            <a:spAutoFit/>
          </a:bodyPr>
          <a:lstStyle/>
          <a:p>
            <a:r>
              <a:rPr kumimoji="1" lang="ja-JP" altLang="en-US" sz="2000" dirty="0"/>
              <a:t>指文字での「に」</a:t>
            </a:r>
          </a:p>
        </p:txBody>
      </p:sp>
    </p:spTree>
    <p:extLst>
      <p:ext uri="{BB962C8B-B14F-4D97-AF65-F5344CB8AC3E}">
        <p14:creationId xmlns:p14="http://schemas.microsoft.com/office/powerpoint/2010/main" val="233669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r>
              <a:rPr lang="ja-JP" altLang="en-US" dirty="0"/>
              <a:t>ハンドトラッキングセンサ</a:t>
            </a:r>
            <a:endParaRPr lang="en-US" altLang="ja-JP" dirty="0"/>
          </a:p>
          <a:p>
            <a:pPr lvl="1">
              <a:buFont typeface="Wingdings" panose="05000000000000000000" pitchFamily="2" charset="2"/>
              <a:buChar char="l"/>
            </a:pPr>
            <a:r>
              <a:rPr kumimoji="1" lang="en-US" altLang="ja-JP" dirty="0"/>
              <a:t>Intel RealSense </a:t>
            </a:r>
            <a:r>
              <a:rPr kumimoji="1" lang="en-US" altLang="ja-JP" dirty="0" err="1"/>
              <a:t>Deapth</a:t>
            </a:r>
            <a:r>
              <a:rPr kumimoji="1" lang="en-US" altLang="ja-JP" dirty="0"/>
              <a:t> Camera</a:t>
            </a:r>
          </a:p>
          <a:p>
            <a:pPr lvl="2">
              <a:buFont typeface="Wingdings" panose="05000000000000000000" pitchFamily="2" charset="2"/>
              <a:buChar char="l"/>
            </a:pPr>
            <a:r>
              <a:rPr kumimoji="1" lang="ja-JP" altLang="en-US" dirty="0"/>
              <a:t>深度センサ等を内蔵、ハンドトラッキングも可能</a:t>
            </a:r>
            <a:endParaRPr kumimoji="1"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r>
              <a:rPr lang="en-US" altLang="ja-JP" dirty="0"/>
              <a:t>Leap</a:t>
            </a:r>
            <a:r>
              <a:rPr lang="ja-JP" altLang="en-US" dirty="0"/>
              <a:t> </a:t>
            </a:r>
            <a:r>
              <a:rPr lang="en-US" altLang="ja-JP" dirty="0"/>
              <a:t>Motion</a:t>
            </a:r>
          </a:p>
          <a:p>
            <a:pPr lvl="2">
              <a:buFont typeface="Wingdings" panose="05000000000000000000" pitchFamily="2" charset="2"/>
              <a:buChar char="l"/>
            </a:pPr>
            <a:r>
              <a:rPr lang="ja-JP" altLang="en-US" dirty="0"/>
              <a:t>ハンドトラッキングに特化した機器</a:t>
            </a:r>
            <a:endParaRPr lang="en-US" altLang="ja-JP" dirty="0"/>
          </a:p>
          <a:p>
            <a:pPr lvl="2">
              <a:buFont typeface="Wingdings" panose="05000000000000000000" pitchFamily="2" charset="2"/>
              <a:buChar char="l"/>
            </a:pPr>
            <a:r>
              <a:rPr lang="ja-JP" altLang="en-US" dirty="0"/>
              <a:t>赤外線照射</a:t>
            </a:r>
            <a:r>
              <a:rPr lang="en-US" altLang="ja-JP" dirty="0"/>
              <a:t>LED</a:t>
            </a:r>
            <a:r>
              <a:rPr lang="ja-JP" altLang="en-US" dirty="0"/>
              <a:t>と</a:t>
            </a:r>
            <a:r>
              <a:rPr lang="en-US" altLang="ja-JP" dirty="0"/>
              <a:t>2</a:t>
            </a:r>
            <a:r>
              <a:rPr lang="ja-JP" altLang="en-US" dirty="0"/>
              <a:t>機の赤外線カメラで構成</a:t>
            </a:r>
            <a:endParaRPr lang="en-US" altLang="ja-JP" dirty="0"/>
          </a:p>
          <a:p>
            <a:pPr lvl="2">
              <a:buFont typeface="Wingdings" panose="05000000000000000000" pitchFamily="2" charset="2"/>
              <a:buChar char="l"/>
            </a:pPr>
            <a:endParaRPr kumimoji="1" lang="ja-JP" altLang="en-US" dirty="0"/>
          </a:p>
        </p:txBody>
      </p:sp>
      <p:pic>
        <p:nvPicPr>
          <p:cNvPr id="7" name="図 6">
            <a:extLst>
              <a:ext uri="{FF2B5EF4-FFF2-40B4-BE49-F238E27FC236}">
                <a16:creationId xmlns="" xmlns:a16="http://schemas.microsoft.com/office/drawing/2014/main" id="{FCEC4464-DADC-4769-B988-B4245DEF5B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10" b="9422"/>
          <a:stretch/>
        </p:blipFill>
        <p:spPr>
          <a:xfrm>
            <a:off x="8219455" y="2009273"/>
            <a:ext cx="3134345" cy="1612233"/>
          </a:xfrm>
          <a:prstGeom prst="rect">
            <a:avLst/>
          </a:prstGeom>
        </p:spPr>
      </p:pic>
      <p:sp>
        <p:nvSpPr>
          <p:cNvPr id="8" name="テキスト ボックス 7">
            <a:extLst>
              <a:ext uri="{FF2B5EF4-FFF2-40B4-BE49-F238E27FC236}">
                <a16:creationId xmlns="" xmlns:a16="http://schemas.microsoft.com/office/drawing/2014/main" id="{AB9DA4E8-2A41-4E1E-BFB7-4B71CB2398BB}"/>
              </a:ext>
            </a:extLst>
          </p:cNvPr>
          <p:cNvSpPr txBox="1"/>
          <p:nvPr/>
        </p:nvSpPr>
        <p:spPr>
          <a:xfrm>
            <a:off x="9062198" y="3579083"/>
            <a:ext cx="1448858" cy="461665"/>
          </a:xfrm>
          <a:prstGeom prst="rect">
            <a:avLst/>
          </a:prstGeom>
          <a:noFill/>
        </p:spPr>
        <p:txBody>
          <a:bodyPr wrap="none" rtlCol="0">
            <a:spAutoFit/>
          </a:bodyPr>
          <a:lstStyle/>
          <a:p>
            <a:r>
              <a:rPr kumimoji="1" lang="en-US" altLang="ja-JP" sz="2400" dirty="0"/>
              <a:t>RealSense</a:t>
            </a:r>
          </a:p>
        </p:txBody>
      </p:sp>
      <p:sp>
        <p:nvSpPr>
          <p:cNvPr id="9" name="テキスト ボックス 8">
            <a:extLst>
              <a:ext uri="{FF2B5EF4-FFF2-40B4-BE49-F238E27FC236}">
                <a16:creationId xmlns="" xmlns:a16="http://schemas.microsoft.com/office/drawing/2014/main" id="{79A2593A-F909-4F7C-A780-05D6E2CFD4E6}"/>
              </a:ext>
            </a:extLst>
          </p:cNvPr>
          <p:cNvSpPr txBox="1"/>
          <p:nvPr/>
        </p:nvSpPr>
        <p:spPr>
          <a:xfrm>
            <a:off x="7886074" y="3902248"/>
            <a:ext cx="3980000" cy="276999"/>
          </a:xfrm>
          <a:prstGeom prst="rect">
            <a:avLst/>
          </a:prstGeom>
          <a:noFill/>
        </p:spPr>
        <p:txBody>
          <a:bodyPr wrap="none" rtlCol="0">
            <a:spAutoFit/>
          </a:bodyPr>
          <a:lstStyle/>
          <a:p>
            <a:r>
              <a:rPr kumimoji="1" lang="ja-JP" altLang="en-US" sz="1200" dirty="0"/>
              <a:t>出典：</a:t>
            </a:r>
            <a:r>
              <a:rPr kumimoji="1" lang="en-US" altLang="ja-JP" sz="1200" dirty="0"/>
              <a:t> https://www.intelrealsense.com/depth-camera-d435/</a:t>
            </a:r>
          </a:p>
        </p:txBody>
      </p:sp>
      <p:pic>
        <p:nvPicPr>
          <p:cNvPr id="11" name="図 10">
            <a:extLst>
              <a:ext uri="{FF2B5EF4-FFF2-40B4-BE49-F238E27FC236}">
                <a16:creationId xmlns="" xmlns:a16="http://schemas.microsoft.com/office/drawing/2014/main" id="{FD5938F3-B4F9-499D-AEF3-4D7238D565CA}"/>
              </a:ext>
            </a:extLst>
          </p:cNvPr>
          <p:cNvPicPr>
            <a:picLocks noChangeAspect="1"/>
          </p:cNvPicPr>
          <p:nvPr/>
        </p:nvPicPr>
        <p:blipFill rotWithShape="1">
          <a:blip r:embed="rId4">
            <a:extLst>
              <a:ext uri="{28A0092B-C50C-407E-A947-70E740481C1C}">
                <a14:useLocalDpi xmlns:a14="http://schemas.microsoft.com/office/drawing/2010/main" val="0"/>
              </a:ext>
            </a:extLst>
          </a:blip>
          <a:srcRect l="20413" r="20619"/>
          <a:stretch/>
        </p:blipFill>
        <p:spPr>
          <a:xfrm>
            <a:off x="7971037" y="4252923"/>
            <a:ext cx="3621274" cy="1449968"/>
          </a:xfrm>
          <a:prstGeom prst="rect">
            <a:avLst/>
          </a:prstGeom>
        </p:spPr>
      </p:pic>
      <p:sp>
        <p:nvSpPr>
          <p:cNvPr id="12" name="テキスト ボックス 11">
            <a:extLst>
              <a:ext uri="{FF2B5EF4-FFF2-40B4-BE49-F238E27FC236}">
                <a16:creationId xmlns="" xmlns:a16="http://schemas.microsoft.com/office/drawing/2014/main" id="{8CB54E5A-C87A-4228-98C7-2F07492FBEBA}"/>
              </a:ext>
            </a:extLst>
          </p:cNvPr>
          <p:cNvSpPr txBox="1"/>
          <p:nvPr/>
        </p:nvSpPr>
        <p:spPr>
          <a:xfrm>
            <a:off x="8941426" y="5282226"/>
            <a:ext cx="1699504" cy="461665"/>
          </a:xfrm>
          <a:prstGeom prst="rect">
            <a:avLst/>
          </a:prstGeom>
          <a:noFill/>
        </p:spPr>
        <p:txBody>
          <a:bodyPr wrap="none" rtlCol="0">
            <a:spAutoFit/>
          </a:bodyPr>
          <a:lstStyle/>
          <a:p>
            <a:r>
              <a:rPr kumimoji="1" lang="en-US" altLang="ja-JP" sz="2400" dirty="0" err="1"/>
              <a:t>LeapMotion</a:t>
            </a:r>
            <a:endParaRPr kumimoji="1" lang="en-US" altLang="ja-JP" sz="2400" dirty="0"/>
          </a:p>
        </p:txBody>
      </p:sp>
      <p:sp>
        <p:nvSpPr>
          <p:cNvPr id="13" name="テキスト ボックス 12">
            <a:extLst>
              <a:ext uri="{FF2B5EF4-FFF2-40B4-BE49-F238E27FC236}">
                <a16:creationId xmlns="" xmlns:a16="http://schemas.microsoft.com/office/drawing/2014/main" id="{459A6FEF-C1B1-42E4-A3CF-AFBE47E6B4AE}"/>
              </a:ext>
            </a:extLst>
          </p:cNvPr>
          <p:cNvSpPr txBox="1"/>
          <p:nvPr/>
        </p:nvSpPr>
        <p:spPr>
          <a:xfrm>
            <a:off x="7576213" y="5606722"/>
            <a:ext cx="4599721" cy="276999"/>
          </a:xfrm>
          <a:prstGeom prst="rect">
            <a:avLst/>
          </a:prstGeom>
          <a:noFill/>
        </p:spPr>
        <p:txBody>
          <a:bodyPr wrap="none" rtlCol="0">
            <a:spAutoFit/>
          </a:bodyPr>
          <a:lstStyle/>
          <a:p>
            <a:r>
              <a:rPr kumimoji="1" lang="ja-JP" altLang="en-US" sz="1200" dirty="0"/>
              <a:t>出典：</a:t>
            </a:r>
            <a:r>
              <a:rPr kumimoji="1" lang="en-US" altLang="ja-JP" sz="1200" dirty="0"/>
              <a:t> https://blog.leapmotion.com/designing-leap-motion-controller/</a:t>
            </a:r>
          </a:p>
        </p:txBody>
      </p:sp>
    </p:spTree>
    <p:extLst>
      <p:ext uri="{BB962C8B-B14F-4D97-AF65-F5344CB8AC3E}">
        <p14:creationId xmlns:p14="http://schemas.microsoft.com/office/powerpoint/2010/main" val="4172918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グループ化 49">
            <a:extLst>
              <a:ext uri="{FF2B5EF4-FFF2-40B4-BE49-F238E27FC236}">
                <a16:creationId xmlns="" xmlns:a16="http://schemas.microsoft.com/office/drawing/2014/main" id="{1D3EAEEA-82FA-4866-AAF3-363AD483934F}"/>
              </a:ext>
            </a:extLst>
          </p:cNvPr>
          <p:cNvGrpSpPr/>
          <p:nvPr/>
        </p:nvGrpSpPr>
        <p:grpSpPr>
          <a:xfrm>
            <a:off x="554339" y="693894"/>
            <a:ext cx="11650349" cy="5617967"/>
            <a:chOff x="554339" y="693894"/>
            <a:chExt cx="11650349" cy="5617967"/>
          </a:xfrm>
        </p:grpSpPr>
        <p:sp>
          <p:nvSpPr>
            <p:cNvPr id="47" name="矢印: 左 46">
              <a:extLst>
                <a:ext uri="{FF2B5EF4-FFF2-40B4-BE49-F238E27FC236}">
                  <a16:creationId xmlns="" xmlns:a16="http://schemas.microsoft.com/office/drawing/2014/main" id="{2AEAD502-03A0-4D2D-9053-A3117E1691CD}"/>
                </a:ext>
              </a:extLst>
            </p:cNvPr>
            <p:cNvSpPr/>
            <p:nvPr/>
          </p:nvSpPr>
          <p:spPr>
            <a:xfrm rot="12202032" flipH="1">
              <a:off x="6554638" y="2621120"/>
              <a:ext cx="2386435"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 xmlns:a16="http://schemas.microsoft.com/office/drawing/2014/main" id="{3AE1C9FB-3865-47CB-BD66-2A491C1E603F}"/>
                </a:ext>
              </a:extLst>
            </p:cNvPr>
            <p:cNvSpPr/>
            <p:nvPr/>
          </p:nvSpPr>
          <p:spPr>
            <a:xfrm flipV="1">
              <a:off x="8894387" y="3480771"/>
              <a:ext cx="469560" cy="1972032"/>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左 43">
              <a:extLst>
                <a:ext uri="{FF2B5EF4-FFF2-40B4-BE49-F238E27FC236}">
                  <a16:creationId xmlns="" xmlns:a16="http://schemas.microsoft.com/office/drawing/2014/main" id="{D9A6F5B2-C066-4AD0-904B-39F7978EB5C1}"/>
                </a:ext>
              </a:extLst>
            </p:cNvPr>
            <p:cNvSpPr/>
            <p:nvPr/>
          </p:nvSpPr>
          <p:spPr>
            <a:xfrm rot="20302032" flipH="1">
              <a:off x="9233064" y="2649080"/>
              <a:ext cx="2386435"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左カーブ 14">
              <a:extLst>
                <a:ext uri="{FF2B5EF4-FFF2-40B4-BE49-F238E27FC236}">
                  <a16:creationId xmlns="" xmlns:a16="http://schemas.microsoft.com/office/drawing/2014/main" id="{0F10B568-6BAE-49AA-A27C-7AA0CBD0728F}"/>
                </a:ext>
              </a:extLst>
            </p:cNvPr>
            <p:cNvSpPr/>
            <p:nvPr/>
          </p:nvSpPr>
          <p:spPr>
            <a:xfrm rot="16200000">
              <a:off x="4058310"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0" name="グループ化 9">
              <a:extLst>
                <a:ext uri="{FF2B5EF4-FFF2-40B4-BE49-F238E27FC236}">
                  <a16:creationId xmlns="" xmlns:a16="http://schemas.microsoft.com/office/drawing/2014/main" id="{016E40D9-5595-4E81-9CB1-7A9248EBDBE0}"/>
                </a:ext>
              </a:extLst>
            </p:cNvPr>
            <p:cNvGrpSpPr/>
            <p:nvPr/>
          </p:nvGrpSpPr>
          <p:grpSpPr>
            <a:xfrm>
              <a:off x="1775361" y="1953489"/>
              <a:ext cx="2363190" cy="2455504"/>
              <a:chOff x="2576945" y="2844138"/>
              <a:chExt cx="1520041" cy="1579419"/>
            </a:xfrm>
            <a:solidFill>
              <a:schemeClr val="accent3">
                <a:lumMod val="75000"/>
              </a:schemeClr>
            </a:solidFill>
          </p:grpSpPr>
          <p:sp>
            <p:nvSpPr>
              <p:cNvPr id="4" name="フローチャート: データ 3">
                <a:extLst>
                  <a:ext uri="{FF2B5EF4-FFF2-40B4-BE49-F238E27FC236}">
                    <a16:creationId xmlns="" xmlns:a16="http://schemas.microsoft.com/office/drawing/2014/main" id="{8A2F0700-C50F-4A4E-981F-B408DDBCD413}"/>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判断 4">
                <a:extLst>
                  <a:ext uri="{FF2B5EF4-FFF2-40B4-BE49-F238E27FC236}">
                    <a16:creationId xmlns="" xmlns:a16="http://schemas.microsoft.com/office/drawing/2014/main" id="{6EB053DA-30A0-4BDB-938C-D08D301109CB}"/>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 xmlns:a16="http://schemas.microsoft.com/office/drawing/2014/main" id="{0DAFDD45-147D-4BDC-A5D8-535C008974D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矢印: 右カーブ 8">
              <a:extLst>
                <a:ext uri="{FF2B5EF4-FFF2-40B4-BE49-F238E27FC236}">
                  <a16:creationId xmlns="" xmlns:a16="http://schemas.microsoft.com/office/drawing/2014/main" id="{60C1B247-9A5F-404A-AB87-A1CAB82A424C}"/>
                </a:ext>
              </a:extLst>
            </p:cNvPr>
            <p:cNvSpPr/>
            <p:nvPr/>
          </p:nvSpPr>
          <p:spPr>
            <a:xfrm>
              <a:off x="688769"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右カーブ 10">
              <a:extLst>
                <a:ext uri="{FF2B5EF4-FFF2-40B4-BE49-F238E27FC236}">
                  <a16:creationId xmlns="" xmlns:a16="http://schemas.microsoft.com/office/drawing/2014/main" id="{D8DBEFEC-F095-4609-A6DE-724E69C473AD}"/>
                </a:ext>
              </a:extLst>
            </p:cNvPr>
            <p:cNvSpPr/>
            <p:nvPr/>
          </p:nvSpPr>
          <p:spPr>
            <a:xfrm flipH="1" flipV="1">
              <a:off x="4358243"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矢印: 上カーブ 11">
              <a:extLst>
                <a:ext uri="{FF2B5EF4-FFF2-40B4-BE49-F238E27FC236}">
                  <a16:creationId xmlns="" xmlns:a16="http://schemas.microsoft.com/office/drawing/2014/main" id="{7092EE77-DB2C-46CA-BB54-77B2292426FF}"/>
                </a:ext>
              </a:extLst>
            </p:cNvPr>
            <p:cNvSpPr/>
            <p:nvPr/>
          </p:nvSpPr>
          <p:spPr>
            <a:xfrm>
              <a:off x="1946720"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矢印: 上カーブ 12">
              <a:extLst>
                <a:ext uri="{FF2B5EF4-FFF2-40B4-BE49-F238E27FC236}">
                  <a16:creationId xmlns="" xmlns:a16="http://schemas.microsoft.com/office/drawing/2014/main" id="{0BED7D04-3B8F-419E-B069-0AFB93690877}"/>
                </a:ext>
              </a:extLst>
            </p:cNvPr>
            <p:cNvSpPr/>
            <p:nvPr/>
          </p:nvSpPr>
          <p:spPr>
            <a:xfrm flipH="1" flipV="1">
              <a:off x="1928256"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上カーブ 16">
              <a:extLst>
                <a:ext uri="{FF2B5EF4-FFF2-40B4-BE49-F238E27FC236}">
                  <a16:creationId xmlns="" xmlns:a16="http://schemas.microsoft.com/office/drawing/2014/main" id="{13073270-A8CE-448A-B6E3-5F756B0F55C0}"/>
                </a:ext>
              </a:extLst>
            </p:cNvPr>
            <p:cNvSpPr/>
            <p:nvPr/>
          </p:nvSpPr>
          <p:spPr>
            <a:xfrm flipH="1" flipV="1">
              <a:off x="554339"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 xmlns:a16="http://schemas.microsoft.com/office/drawing/2014/main" id="{0EEBE90C-AF3C-439B-A412-1C3EDD90E6BF}"/>
                </a:ext>
              </a:extLst>
            </p:cNvPr>
            <p:cNvSpPr txBox="1"/>
            <p:nvPr/>
          </p:nvSpPr>
          <p:spPr>
            <a:xfrm>
              <a:off x="1458672" y="5578319"/>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3DoF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30" name="矢印: 左カーブ 29">
              <a:extLst>
                <a:ext uri="{FF2B5EF4-FFF2-40B4-BE49-F238E27FC236}">
                  <a16:creationId xmlns="" xmlns:a16="http://schemas.microsoft.com/office/drawing/2014/main" id="{78D2F005-D6B5-4885-B8FD-69B5F0DE5370}"/>
                </a:ext>
              </a:extLst>
            </p:cNvPr>
            <p:cNvSpPr/>
            <p:nvPr/>
          </p:nvSpPr>
          <p:spPr>
            <a:xfrm rot="16200000">
              <a:off x="10212059"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1" name="グループ化 30">
              <a:extLst>
                <a:ext uri="{FF2B5EF4-FFF2-40B4-BE49-F238E27FC236}">
                  <a16:creationId xmlns="" xmlns:a16="http://schemas.microsoft.com/office/drawing/2014/main" id="{C53F30EA-2E52-4C10-A800-EAEADEB4EF7C}"/>
                </a:ext>
              </a:extLst>
            </p:cNvPr>
            <p:cNvGrpSpPr/>
            <p:nvPr/>
          </p:nvGrpSpPr>
          <p:grpSpPr>
            <a:xfrm>
              <a:off x="7929110" y="1953489"/>
              <a:ext cx="2363190" cy="2455504"/>
              <a:chOff x="2576945" y="2844138"/>
              <a:chExt cx="1520041" cy="1579419"/>
            </a:xfrm>
            <a:solidFill>
              <a:schemeClr val="accent3">
                <a:lumMod val="75000"/>
              </a:schemeClr>
            </a:solidFill>
          </p:grpSpPr>
          <p:sp>
            <p:nvSpPr>
              <p:cNvPr id="32" name="フローチャート: データ 31">
                <a:extLst>
                  <a:ext uri="{FF2B5EF4-FFF2-40B4-BE49-F238E27FC236}">
                    <a16:creationId xmlns="" xmlns:a16="http://schemas.microsoft.com/office/drawing/2014/main" id="{909F46A1-9C8F-4B34-8386-87514D21B79D}"/>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ローチャート: 判断 32">
                <a:extLst>
                  <a:ext uri="{FF2B5EF4-FFF2-40B4-BE49-F238E27FC236}">
                    <a16:creationId xmlns="" xmlns:a16="http://schemas.microsoft.com/office/drawing/2014/main" id="{90FA10A5-35DA-4FBE-8BDD-642738C8D55F}"/>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データ 33">
                <a:extLst>
                  <a:ext uri="{FF2B5EF4-FFF2-40B4-BE49-F238E27FC236}">
                    <a16:creationId xmlns="" xmlns:a16="http://schemas.microsoft.com/office/drawing/2014/main" id="{5F640CD8-A103-4AA8-9CBF-1F1C4DE41F9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矢印: 右カーブ 34">
              <a:extLst>
                <a:ext uri="{FF2B5EF4-FFF2-40B4-BE49-F238E27FC236}">
                  <a16:creationId xmlns="" xmlns:a16="http://schemas.microsoft.com/office/drawing/2014/main" id="{34A7F5CC-A406-4A50-AC05-64269DF71997}"/>
                </a:ext>
              </a:extLst>
            </p:cNvPr>
            <p:cNvSpPr/>
            <p:nvPr/>
          </p:nvSpPr>
          <p:spPr>
            <a:xfrm>
              <a:off x="6842518"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右カーブ 35">
              <a:extLst>
                <a:ext uri="{FF2B5EF4-FFF2-40B4-BE49-F238E27FC236}">
                  <a16:creationId xmlns="" xmlns:a16="http://schemas.microsoft.com/office/drawing/2014/main" id="{D694115E-353D-42E7-A9B6-CE522E328E7A}"/>
                </a:ext>
              </a:extLst>
            </p:cNvPr>
            <p:cNvSpPr/>
            <p:nvPr/>
          </p:nvSpPr>
          <p:spPr>
            <a:xfrm flipH="1" flipV="1">
              <a:off x="10511992"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 xmlns:a16="http://schemas.microsoft.com/office/drawing/2014/main" id="{90DF11BE-499A-4E5F-85AA-30A95C4538FD}"/>
                </a:ext>
              </a:extLst>
            </p:cNvPr>
            <p:cNvSpPr/>
            <p:nvPr/>
          </p:nvSpPr>
          <p:spPr>
            <a:xfrm>
              <a:off x="8100469"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 xmlns:a16="http://schemas.microsoft.com/office/drawing/2014/main" id="{FA74976B-7EAE-4569-BE47-46A6E2BE6561}"/>
                </a:ext>
              </a:extLst>
            </p:cNvPr>
            <p:cNvSpPr/>
            <p:nvPr/>
          </p:nvSpPr>
          <p:spPr>
            <a:xfrm flipH="1" flipV="1">
              <a:off x="8082005"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矢印: 左 42">
              <a:extLst>
                <a:ext uri="{FF2B5EF4-FFF2-40B4-BE49-F238E27FC236}">
                  <a16:creationId xmlns="" xmlns:a16="http://schemas.microsoft.com/office/drawing/2014/main" id="{F2B62366-3902-4E3D-9C65-9806A7953F22}"/>
                </a:ext>
              </a:extLst>
            </p:cNvPr>
            <p:cNvSpPr/>
            <p:nvPr/>
          </p:nvSpPr>
          <p:spPr>
            <a:xfrm rot="20302032">
              <a:off x="5972179" y="3949405"/>
              <a:ext cx="2648322"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カーブ 38">
              <a:extLst>
                <a:ext uri="{FF2B5EF4-FFF2-40B4-BE49-F238E27FC236}">
                  <a16:creationId xmlns="" xmlns:a16="http://schemas.microsoft.com/office/drawing/2014/main" id="{873B8C45-1395-4597-A6EA-47CB1D69534F}"/>
                </a:ext>
              </a:extLst>
            </p:cNvPr>
            <p:cNvSpPr/>
            <p:nvPr/>
          </p:nvSpPr>
          <p:spPr>
            <a:xfrm flipH="1" flipV="1">
              <a:off x="6708088"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 xmlns:a16="http://schemas.microsoft.com/office/drawing/2014/main" id="{3C9994DC-91BD-45DB-81BE-B4B0D432B7BB}"/>
                </a:ext>
              </a:extLst>
            </p:cNvPr>
            <p:cNvSpPr txBox="1"/>
            <p:nvPr/>
          </p:nvSpPr>
          <p:spPr>
            <a:xfrm>
              <a:off x="7612420" y="5603975"/>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6DoF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45" name="矢印: 上 44">
              <a:extLst>
                <a:ext uri="{FF2B5EF4-FFF2-40B4-BE49-F238E27FC236}">
                  <a16:creationId xmlns="" xmlns:a16="http://schemas.microsoft.com/office/drawing/2014/main" id="{2F83F9F4-C74F-419F-8247-49566E2429FA}"/>
                </a:ext>
              </a:extLst>
            </p:cNvPr>
            <p:cNvSpPr/>
            <p:nvPr/>
          </p:nvSpPr>
          <p:spPr>
            <a:xfrm>
              <a:off x="8896365" y="826448"/>
              <a:ext cx="469560" cy="1568585"/>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左 47">
              <a:extLst>
                <a:ext uri="{FF2B5EF4-FFF2-40B4-BE49-F238E27FC236}">
                  <a16:creationId xmlns="" xmlns:a16="http://schemas.microsoft.com/office/drawing/2014/main" id="{C9B2820E-6EC3-4541-9FAB-AAB9DDB027A4}"/>
                </a:ext>
              </a:extLst>
            </p:cNvPr>
            <p:cNvSpPr/>
            <p:nvPr/>
          </p:nvSpPr>
          <p:spPr>
            <a:xfrm rot="12202032">
              <a:off x="9556366" y="3914854"/>
              <a:ext cx="2648322"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635172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 xmlns:a16="http://schemas.microsoft.com/office/drawing/2014/main" id="{AA359786-9255-4851-94A0-33DC47942770}"/>
              </a:ext>
            </a:extLst>
          </p:cNvPr>
          <p:cNvGrpSpPr/>
          <p:nvPr/>
        </p:nvGrpSpPr>
        <p:grpSpPr>
          <a:xfrm>
            <a:off x="1001819" y="615653"/>
            <a:ext cx="4305714" cy="5902711"/>
            <a:chOff x="1001819" y="615653"/>
            <a:chExt cx="4305714" cy="5902711"/>
          </a:xfrm>
        </p:grpSpPr>
        <p:grpSp>
          <p:nvGrpSpPr>
            <p:cNvPr id="4" name="グループ化 3">
              <a:extLst>
                <a:ext uri="{FF2B5EF4-FFF2-40B4-BE49-F238E27FC236}">
                  <a16:creationId xmlns="" xmlns:a16="http://schemas.microsoft.com/office/drawing/2014/main" id="{54E3D728-2A30-4296-89F2-F63E8AFB0E87}"/>
                </a:ext>
              </a:extLst>
            </p:cNvPr>
            <p:cNvGrpSpPr/>
            <p:nvPr/>
          </p:nvGrpSpPr>
          <p:grpSpPr>
            <a:xfrm rot="2700000">
              <a:off x="1046760" y="949726"/>
              <a:ext cx="1127329" cy="594066"/>
              <a:chOff x="6366905" y="3306678"/>
              <a:chExt cx="1713813" cy="903124"/>
            </a:xfrm>
          </p:grpSpPr>
          <p:sp>
            <p:nvSpPr>
              <p:cNvPr id="5" name="正方形/長方形 4">
                <a:extLst>
                  <a:ext uri="{FF2B5EF4-FFF2-40B4-BE49-F238E27FC236}">
                    <a16:creationId xmlns="" xmlns:a16="http://schemas.microsoft.com/office/drawing/2014/main" id="{33B908A2-9309-425A-B1D7-6E6A76EE1D64}"/>
                  </a:ext>
                </a:extLst>
              </p:cNvPr>
              <p:cNvSpPr/>
              <p:nvPr/>
            </p:nvSpPr>
            <p:spPr>
              <a:xfrm>
                <a:off x="6366905" y="3366654"/>
                <a:ext cx="1067048" cy="843148"/>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 xmlns:a16="http://schemas.microsoft.com/office/drawing/2014/main" id="{DEFA3B68-613E-49DB-82E0-DBED18D64282}"/>
                  </a:ext>
                </a:extLst>
              </p:cNvPr>
              <p:cNvSpPr/>
              <p:nvPr/>
            </p:nvSpPr>
            <p:spPr>
              <a:xfrm rot="1800000">
                <a:off x="7258052" y="3306678"/>
                <a:ext cx="822666" cy="70919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楕円 6">
              <a:extLst>
                <a:ext uri="{FF2B5EF4-FFF2-40B4-BE49-F238E27FC236}">
                  <a16:creationId xmlns="" xmlns:a16="http://schemas.microsoft.com/office/drawing/2014/main" id="{A2FE271F-32F3-4EA0-87AF-14E03F25FB84}"/>
                </a:ext>
              </a:extLst>
            </p:cNvPr>
            <p:cNvSpPr/>
            <p:nvPr/>
          </p:nvSpPr>
          <p:spPr>
            <a:xfrm>
              <a:off x="3681351"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 name="四角形: 上の 2 つの角を切り取る 8">
              <a:extLst>
                <a:ext uri="{FF2B5EF4-FFF2-40B4-BE49-F238E27FC236}">
                  <a16:creationId xmlns="" xmlns:a16="http://schemas.microsoft.com/office/drawing/2014/main" id="{8F2A3DBC-F6DA-4334-85BA-FE0064CD8216}"/>
                </a:ext>
              </a:extLst>
            </p:cNvPr>
            <p:cNvSpPr/>
            <p:nvPr/>
          </p:nvSpPr>
          <p:spPr>
            <a:xfrm>
              <a:off x="3681350"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 xmlns:a16="http://schemas.microsoft.com/office/drawing/2014/main" id="{291C80C4-9AB4-4741-B465-AB96626C6FB7}"/>
                </a:ext>
              </a:extLst>
            </p:cNvPr>
            <p:cNvSpPr/>
            <p:nvPr/>
          </p:nvSpPr>
          <p:spPr>
            <a:xfrm>
              <a:off x="3443844"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1" name="テキスト ボックス 10">
              <a:extLst>
                <a:ext uri="{FF2B5EF4-FFF2-40B4-BE49-F238E27FC236}">
                  <a16:creationId xmlns="" xmlns:a16="http://schemas.microsoft.com/office/drawing/2014/main" id="{11E52ADE-AF39-47BF-87C3-C1BB659F7426}"/>
                </a:ext>
              </a:extLst>
            </p:cNvPr>
            <p:cNvSpPr txBox="1"/>
            <p:nvPr/>
          </p:nvSpPr>
          <p:spPr>
            <a:xfrm>
              <a:off x="1720816" y="615653"/>
              <a:ext cx="1878512" cy="461665"/>
            </a:xfrm>
            <a:prstGeom prst="rect">
              <a:avLst/>
            </a:prstGeom>
            <a:noFill/>
          </p:spPr>
          <p:txBody>
            <a:bodyPr wrap="square" rtlCol="0">
              <a:spAutoFit/>
            </a:bodyPr>
            <a:lstStyle/>
            <a:p>
              <a:pPr algn="ctr"/>
              <a:r>
                <a:rPr kumimoji="1" lang="ja-JP" altLang="en-US" sz="2400" dirty="0">
                  <a:latin typeface="HGSｺﾞｼｯｸE" panose="020B0900000000000000" pitchFamily="50" charset="-128"/>
                  <a:ea typeface="HGSｺﾞｼｯｸE" panose="020B0900000000000000" pitchFamily="50" charset="-128"/>
                </a:rPr>
                <a:t>外部センサ</a:t>
              </a:r>
            </a:p>
          </p:txBody>
        </p:sp>
        <p:sp>
          <p:nvSpPr>
            <p:cNvPr id="12" name="矢印: 右 11">
              <a:extLst>
                <a:ext uri="{FF2B5EF4-FFF2-40B4-BE49-F238E27FC236}">
                  <a16:creationId xmlns="" xmlns:a16="http://schemas.microsoft.com/office/drawing/2014/main" id="{BD3A1CD1-6805-4DC9-BC54-A5971C62612B}"/>
                </a:ext>
              </a:extLst>
            </p:cNvPr>
            <p:cNvSpPr/>
            <p:nvPr/>
          </p:nvSpPr>
          <p:spPr>
            <a:xfrm rot="2700000">
              <a:off x="1678130" y="2106565"/>
              <a:ext cx="1947553" cy="2844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 xmlns:a16="http://schemas.microsoft.com/office/drawing/2014/main" id="{57B65D76-2660-452C-9453-05A7356CE907}"/>
                </a:ext>
              </a:extLst>
            </p:cNvPr>
            <p:cNvSpPr/>
            <p:nvPr/>
          </p:nvSpPr>
          <p:spPr>
            <a:xfrm>
              <a:off x="2954746" y="1325816"/>
              <a:ext cx="1878512" cy="809623"/>
            </a:xfrm>
            <a:prstGeom prst="wedgeRectCallout">
              <a:avLst>
                <a:gd name="adj1" fmla="val -42959"/>
                <a:gd name="adj2" fmla="val 8743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位置を特定</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14" name="テキスト ボックス 13">
              <a:extLst>
                <a:ext uri="{FF2B5EF4-FFF2-40B4-BE49-F238E27FC236}">
                  <a16:creationId xmlns="" xmlns:a16="http://schemas.microsoft.com/office/drawing/2014/main" id="{5624F9C0-60F3-4F05-BB36-17401ECBF323}"/>
                </a:ext>
              </a:extLst>
            </p:cNvPr>
            <p:cNvSpPr txBox="1"/>
            <p:nvPr/>
          </p:nvSpPr>
          <p:spPr>
            <a:xfrm>
              <a:off x="1001819" y="5933589"/>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アウトサイドイン方式</a:t>
              </a:r>
            </a:p>
          </p:txBody>
        </p:sp>
      </p:grpSp>
      <p:sp>
        <p:nvSpPr>
          <p:cNvPr id="16" name="楕円 15">
            <a:extLst>
              <a:ext uri="{FF2B5EF4-FFF2-40B4-BE49-F238E27FC236}">
                <a16:creationId xmlns="" xmlns:a16="http://schemas.microsoft.com/office/drawing/2014/main" id="{5A2894F0-2CFC-4DCA-99E6-140F98C3BB03}"/>
              </a:ext>
            </a:extLst>
          </p:cNvPr>
          <p:cNvSpPr/>
          <p:nvPr/>
        </p:nvSpPr>
        <p:spPr>
          <a:xfrm>
            <a:off x="10643916"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7" name="四角形: 上の 2 つの角を切り取る 16">
            <a:extLst>
              <a:ext uri="{FF2B5EF4-FFF2-40B4-BE49-F238E27FC236}">
                <a16:creationId xmlns="" xmlns:a16="http://schemas.microsoft.com/office/drawing/2014/main" id="{E448B76C-A5B3-4E42-A0E1-B16FD2D4A932}"/>
              </a:ext>
            </a:extLst>
          </p:cNvPr>
          <p:cNvSpPr/>
          <p:nvPr/>
        </p:nvSpPr>
        <p:spPr>
          <a:xfrm>
            <a:off x="10643915"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 xmlns:a16="http://schemas.microsoft.com/office/drawing/2014/main" id="{ACF2D802-5275-4B70-A2B7-9E56F7042EB5}"/>
              </a:ext>
            </a:extLst>
          </p:cNvPr>
          <p:cNvSpPr/>
          <p:nvPr/>
        </p:nvSpPr>
        <p:spPr>
          <a:xfrm>
            <a:off x="10406409"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9" name="正方形/長方形 18">
            <a:extLst>
              <a:ext uri="{FF2B5EF4-FFF2-40B4-BE49-F238E27FC236}">
                <a16:creationId xmlns="" xmlns:a16="http://schemas.microsoft.com/office/drawing/2014/main" id="{B9CF8A32-83F4-45E6-B13B-D230522D8077}"/>
              </a:ext>
            </a:extLst>
          </p:cNvPr>
          <p:cNvSpPr/>
          <p:nvPr/>
        </p:nvSpPr>
        <p:spPr>
          <a:xfrm>
            <a:off x="6246421" y="3918856"/>
            <a:ext cx="1092530" cy="192380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 xmlns:a16="http://schemas.microsoft.com/office/drawing/2014/main" id="{D13BD814-E3B2-4D09-8DBF-7AD6B1C0A40B}"/>
              </a:ext>
            </a:extLst>
          </p:cNvPr>
          <p:cNvSpPr/>
          <p:nvPr/>
        </p:nvSpPr>
        <p:spPr>
          <a:xfrm>
            <a:off x="6607629" y="2628177"/>
            <a:ext cx="1092530" cy="1923803"/>
          </a:xfrm>
          <a:prstGeom prst="rect">
            <a:avLst/>
          </a:prstGeom>
          <a:solidFill>
            <a:schemeClr val="accent4">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 xmlns:a16="http://schemas.microsoft.com/office/drawing/2014/main" id="{99199860-8083-4048-A50E-6CB591BC3E03}"/>
              </a:ext>
            </a:extLst>
          </p:cNvPr>
          <p:cNvSpPr/>
          <p:nvPr/>
        </p:nvSpPr>
        <p:spPr>
          <a:xfrm>
            <a:off x="6462650"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 xmlns:a16="http://schemas.microsoft.com/office/drawing/2014/main" id="{7F93E9ED-0E5F-4371-8DF2-D8561B9A8CED}"/>
              </a:ext>
            </a:extLst>
          </p:cNvPr>
          <p:cNvSpPr/>
          <p:nvPr/>
        </p:nvSpPr>
        <p:spPr>
          <a:xfrm>
            <a:off x="7505533"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 xmlns:a16="http://schemas.microsoft.com/office/drawing/2014/main" id="{B4BB868B-6EB9-49CF-AF0C-201ADB1A8C75}"/>
              </a:ext>
            </a:extLst>
          </p:cNvPr>
          <p:cNvSpPr/>
          <p:nvPr/>
        </p:nvSpPr>
        <p:spPr>
          <a:xfrm>
            <a:off x="7555180" y="4407611"/>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結合子 23">
            <a:extLst>
              <a:ext uri="{FF2B5EF4-FFF2-40B4-BE49-F238E27FC236}">
                <a16:creationId xmlns="" xmlns:a16="http://schemas.microsoft.com/office/drawing/2014/main" id="{0515CBB1-8364-4E29-BFE7-B8E420675092}"/>
              </a:ext>
            </a:extLst>
          </p:cNvPr>
          <p:cNvSpPr/>
          <p:nvPr/>
        </p:nvSpPr>
        <p:spPr>
          <a:xfrm>
            <a:off x="7193973" y="5698290"/>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結合子 24">
            <a:extLst>
              <a:ext uri="{FF2B5EF4-FFF2-40B4-BE49-F238E27FC236}">
                <a16:creationId xmlns="" xmlns:a16="http://schemas.microsoft.com/office/drawing/2014/main" id="{BCBFC9B9-6E8F-4A27-B38B-4B86B98E8E4C}"/>
              </a:ext>
            </a:extLst>
          </p:cNvPr>
          <p:cNvSpPr/>
          <p:nvPr/>
        </p:nvSpPr>
        <p:spPr>
          <a:xfrm>
            <a:off x="6101441" y="5709909"/>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ローチャート: 結合子 25">
            <a:extLst>
              <a:ext uri="{FF2B5EF4-FFF2-40B4-BE49-F238E27FC236}">
                <a16:creationId xmlns="" xmlns:a16="http://schemas.microsoft.com/office/drawing/2014/main" id="{5893C23E-3DF1-4C8F-B393-A728D0DF705B}"/>
              </a:ext>
            </a:extLst>
          </p:cNvPr>
          <p:cNvSpPr/>
          <p:nvPr/>
        </p:nvSpPr>
        <p:spPr>
          <a:xfrm>
            <a:off x="610144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結合子 26">
            <a:extLst>
              <a:ext uri="{FF2B5EF4-FFF2-40B4-BE49-F238E27FC236}">
                <a16:creationId xmlns="" xmlns:a16="http://schemas.microsoft.com/office/drawing/2014/main" id="{1FBB62E9-EFC4-442A-8A08-816588DBCD3E}"/>
              </a:ext>
            </a:extLst>
          </p:cNvPr>
          <p:cNvSpPr/>
          <p:nvPr/>
        </p:nvSpPr>
        <p:spPr>
          <a:xfrm>
            <a:off x="646265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 xmlns:a16="http://schemas.microsoft.com/office/drawing/2014/main" id="{DB5BED34-0566-4C98-B208-A79C0021EAEB}"/>
              </a:ext>
            </a:extLst>
          </p:cNvPr>
          <p:cNvSpPr/>
          <p:nvPr/>
        </p:nvSpPr>
        <p:spPr>
          <a:xfrm rot="9900000">
            <a:off x="7790096" y="3593710"/>
            <a:ext cx="1970213" cy="288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吹き出し: 四角形 28">
            <a:extLst>
              <a:ext uri="{FF2B5EF4-FFF2-40B4-BE49-F238E27FC236}">
                <a16:creationId xmlns="" xmlns:a16="http://schemas.microsoft.com/office/drawing/2014/main" id="{3C2A888C-9A1C-40A0-8A29-664C9C011F02}"/>
              </a:ext>
            </a:extLst>
          </p:cNvPr>
          <p:cNvSpPr/>
          <p:nvPr/>
        </p:nvSpPr>
        <p:spPr>
          <a:xfrm>
            <a:off x="8548416" y="1325816"/>
            <a:ext cx="1878512" cy="1302361"/>
          </a:xfrm>
          <a:prstGeom prst="wedgeRectCallout">
            <a:avLst>
              <a:gd name="adj1" fmla="val -46753"/>
              <a:gd name="adj2" fmla="val 12794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外部の特徴から位置を特定</a:t>
            </a:r>
            <a:endParaRPr kumimoji="1" lang="ja-JP" altLang="en-US" sz="2400" dirty="0">
              <a:latin typeface="HGSｺﾞｼｯｸE" panose="020B0900000000000000" pitchFamily="50" charset="-128"/>
              <a:ea typeface="HGSｺﾞｼｯｸE" panose="020B0900000000000000" pitchFamily="50" charset="-128"/>
            </a:endParaRPr>
          </a:p>
        </p:txBody>
      </p:sp>
      <p:grpSp>
        <p:nvGrpSpPr>
          <p:cNvPr id="32" name="グループ化 31">
            <a:extLst>
              <a:ext uri="{FF2B5EF4-FFF2-40B4-BE49-F238E27FC236}">
                <a16:creationId xmlns="" xmlns:a16="http://schemas.microsoft.com/office/drawing/2014/main" id="{CE0818CB-C639-471F-8E28-226D1C952093}"/>
              </a:ext>
            </a:extLst>
          </p:cNvPr>
          <p:cNvGrpSpPr/>
          <p:nvPr/>
        </p:nvGrpSpPr>
        <p:grpSpPr>
          <a:xfrm rot="7200000">
            <a:off x="9768751" y="3093925"/>
            <a:ext cx="666236" cy="661107"/>
            <a:chOff x="9387722" y="3521191"/>
            <a:chExt cx="927269" cy="920131"/>
          </a:xfrm>
        </p:grpSpPr>
        <p:sp>
          <p:nvSpPr>
            <p:cNvPr id="30" name="正方形/長方形 29">
              <a:extLst>
                <a:ext uri="{FF2B5EF4-FFF2-40B4-BE49-F238E27FC236}">
                  <a16:creationId xmlns="" xmlns:a16="http://schemas.microsoft.com/office/drawing/2014/main" id="{AA1A95D8-EDB1-4344-94FC-081D3A82ADAA}"/>
                </a:ext>
              </a:extLst>
            </p:cNvPr>
            <p:cNvSpPr/>
            <p:nvPr/>
          </p:nvSpPr>
          <p:spPr>
            <a:xfrm rot="2700000">
              <a:off x="9314082" y="3594831"/>
              <a:ext cx="701893" cy="55461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 xmlns:a16="http://schemas.microsoft.com/office/drawing/2014/main" id="{89F4B311-0064-49C9-81BE-9520304E53B8}"/>
                </a:ext>
              </a:extLst>
            </p:cNvPr>
            <p:cNvSpPr/>
            <p:nvPr/>
          </p:nvSpPr>
          <p:spPr>
            <a:xfrm rot="4500000">
              <a:off x="9811170" y="3937501"/>
              <a:ext cx="541141" cy="4665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 xmlns:a16="http://schemas.microsoft.com/office/drawing/2014/main" id="{7316ED1F-9319-4371-8490-EBDF973D8F59}"/>
              </a:ext>
            </a:extLst>
          </p:cNvPr>
          <p:cNvSpPr txBox="1"/>
          <p:nvPr/>
        </p:nvSpPr>
        <p:spPr>
          <a:xfrm>
            <a:off x="6838576" y="5933588"/>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インサイドアウト方式</a:t>
            </a:r>
          </a:p>
        </p:txBody>
      </p:sp>
    </p:spTree>
    <p:extLst>
      <p:ext uri="{BB962C8B-B14F-4D97-AF65-F5344CB8AC3E}">
        <p14:creationId xmlns:p14="http://schemas.microsoft.com/office/powerpoint/2010/main" val="1834665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日本手話</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4"/>
            <a:ext cx="10515600" cy="2847390"/>
          </a:xfrm>
        </p:spPr>
        <p:txBody>
          <a:bodyPr>
            <a:normAutofit/>
          </a:bodyPr>
          <a:lstStyle/>
          <a:p>
            <a:pPr>
              <a:buFont typeface="Wingdings" panose="05000000000000000000" pitchFamily="2" charset="2"/>
              <a:buChar char="l"/>
            </a:pPr>
            <a:r>
              <a:rPr kumimoji="1" lang="ja-JP" altLang="en-US" dirty="0"/>
              <a:t>聴覚障害者がコミュニケーションを取るために</a:t>
            </a:r>
            <a:r>
              <a:rPr lang="en-US" altLang="ja-JP" dirty="0"/>
              <a:t>		</a:t>
            </a:r>
            <a:r>
              <a:rPr lang="ja-JP" altLang="en-US" dirty="0"/>
              <a:t>　　　</a:t>
            </a:r>
            <a:r>
              <a:rPr kumimoji="1" lang="ja-JP" altLang="en-US" dirty="0"/>
              <a:t>生み出された日本語の手話の一つ</a:t>
            </a:r>
            <a:endParaRPr lang="en-US" altLang="ja-JP" dirty="0"/>
          </a:p>
          <a:p>
            <a:pPr>
              <a:buFont typeface="Wingdings" panose="05000000000000000000" pitchFamily="2" charset="2"/>
              <a:buChar char="l"/>
            </a:pPr>
            <a:r>
              <a:rPr kumimoji="1" lang="ja-JP" altLang="en-US" dirty="0"/>
              <a:t>日本語対応手話と比較して、独自の語順ルールをもち　　テンポが良い</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p:sp>
        <p:nvSpPr>
          <p:cNvPr id="7" name="楕円 6">
            <a:extLst>
              <a:ext uri="{FF2B5EF4-FFF2-40B4-BE49-F238E27FC236}">
                <a16:creationId xmlns="" xmlns:a16="http://schemas.microsoft.com/office/drawing/2014/main" id="{0FCB0D08-E737-456B-9F0A-E0BFB80F3BCB}"/>
              </a:ext>
            </a:extLst>
          </p:cNvPr>
          <p:cNvSpPr/>
          <p:nvPr/>
        </p:nvSpPr>
        <p:spPr>
          <a:xfrm>
            <a:off x="2886578" y="4162860"/>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8" name="楕円 7">
            <a:extLst>
              <a:ext uri="{FF2B5EF4-FFF2-40B4-BE49-F238E27FC236}">
                <a16:creationId xmlns="" xmlns:a16="http://schemas.microsoft.com/office/drawing/2014/main" id="{70E6F201-735C-4CAF-8D32-247D2D9420CE}"/>
              </a:ext>
            </a:extLst>
          </p:cNvPr>
          <p:cNvSpPr/>
          <p:nvPr/>
        </p:nvSpPr>
        <p:spPr>
          <a:xfrm>
            <a:off x="4524271" y="4142722"/>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9" name="楕円 8">
            <a:extLst>
              <a:ext uri="{FF2B5EF4-FFF2-40B4-BE49-F238E27FC236}">
                <a16:creationId xmlns="" xmlns:a16="http://schemas.microsoft.com/office/drawing/2014/main" id="{B811EFF3-BDCE-405E-A4C0-107A8E2F11CD}"/>
              </a:ext>
            </a:extLst>
          </p:cNvPr>
          <p:cNvSpPr/>
          <p:nvPr/>
        </p:nvSpPr>
        <p:spPr>
          <a:xfrm>
            <a:off x="6161964" y="414681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0" name="テキスト ボックス 9">
            <a:extLst>
              <a:ext uri="{FF2B5EF4-FFF2-40B4-BE49-F238E27FC236}">
                <a16:creationId xmlns="" xmlns:a16="http://schemas.microsoft.com/office/drawing/2014/main" id="{750B2E99-1C21-4861-B73C-8E96FC77198A}"/>
              </a:ext>
            </a:extLst>
          </p:cNvPr>
          <p:cNvSpPr txBox="1"/>
          <p:nvPr/>
        </p:nvSpPr>
        <p:spPr>
          <a:xfrm>
            <a:off x="645144" y="4338238"/>
            <a:ext cx="1620957" cy="523220"/>
          </a:xfrm>
          <a:prstGeom prst="rect">
            <a:avLst/>
          </a:prstGeom>
          <a:noFill/>
        </p:spPr>
        <p:txBody>
          <a:bodyPr wrap="none" rtlCol="0">
            <a:spAutoFit/>
          </a:bodyPr>
          <a:lstStyle/>
          <a:p>
            <a:r>
              <a:rPr kumimoji="1" lang="ja-JP" altLang="en-US" sz="2800" dirty="0"/>
              <a:t>日本手話</a:t>
            </a:r>
          </a:p>
        </p:txBody>
      </p:sp>
      <p:sp>
        <p:nvSpPr>
          <p:cNvPr id="14" name="テキスト ボックス 13">
            <a:extLst>
              <a:ext uri="{FF2B5EF4-FFF2-40B4-BE49-F238E27FC236}">
                <a16:creationId xmlns="" xmlns:a16="http://schemas.microsoft.com/office/drawing/2014/main" id="{27D5FFFA-903E-4BE4-8E84-7488687957E8}"/>
              </a:ext>
            </a:extLst>
          </p:cNvPr>
          <p:cNvSpPr txBox="1"/>
          <p:nvPr/>
        </p:nvSpPr>
        <p:spPr>
          <a:xfrm>
            <a:off x="147829" y="5628821"/>
            <a:ext cx="2698175" cy="523220"/>
          </a:xfrm>
          <a:prstGeom prst="rect">
            <a:avLst/>
          </a:prstGeom>
          <a:noFill/>
        </p:spPr>
        <p:txBody>
          <a:bodyPr wrap="none" rtlCol="0">
            <a:spAutoFit/>
          </a:bodyPr>
          <a:lstStyle/>
          <a:p>
            <a:r>
              <a:rPr kumimoji="1" lang="ja-JP" altLang="en-US" sz="2800" dirty="0"/>
              <a:t>日本語対応手話</a:t>
            </a:r>
          </a:p>
        </p:txBody>
      </p:sp>
      <p:sp>
        <p:nvSpPr>
          <p:cNvPr id="15" name="楕円 14">
            <a:extLst>
              <a:ext uri="{FF2B5EF4-FFF2-40B4-BE49-F238E27FC236}">
                <a16:creationId xmlns="" xmlns:a16="http://schemas.microsoft.com/office/drawing/2014/main" id="{4F9E6D30-922B-4C46-B3DB-86A57976C37E}"/>
              </a:ext>
            </a:extLst>
          </p:cNvPr>
          <p:cNvSpPr/>
          <p:nvPr/>
        </p:nvSpPr>
        <p:spPr>
          <a:xfrm>
            <a:off x="4778446" y="5473221"/>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は</a:t>
            </a:r>
          </a:p>
        </p:txBody>
      </p:sp>
      <p:sp>
        <p:nvSpPr>
          <p:cNvPr id="16" name="楕円 15">
            <a:extLst>
              <a:ext uri="{FF2B5EF4-FFF2-40B4-BE49-F238E27FC236}">
                <a16:creationId xmlns="" xmlns:a16="http://schemas.microsoft.com/office/drawing/2014/main" id="{9B48E4A6-A87C-468A-B91F-9B3A5D97ADC4}"/>
              </a:ext>
            </a:extLst>
          </p:cNvPr>
          <p:cNvSpPr/>
          <p:nvPr/>
        </p:nvSpPr>
        <p:spPr>
          <a:xfrm>
            <a:off x="7206491" y="5455165"/>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が</a:t>
            </a:r>
          </a:p>
        </p:txBody>
      </p:sp>
      <p:sp>
        <p:nvSpPr>
          <p:cNvPr id="17" name="楕円 16">
            <a:extLst>
              <a:ext uri="{FF2B5EF4-FFF2-40B4-BE49-F238E27FC236}">
                <a16:creationId xmlns="" xmlns:a16="http://schemas.microsoft.com/office/drawing/2014/main" id="{BAC3264D-5209-43BF-A9FF-325E25534862}"/>
              </a:ext>
            </a:extLst>
          </p:cNvPr>
          <p:cNvSpPr/>
          <p:nvPr/>
        </p:nvSpPr>
        <p:spPr>
          <a:xfrm>
            <a:off x="2886578" y="548150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8" name="楕円 17">
            <a:extLst>
              <a:ext uri="{FF2B5EF4-FFF2-40B4-BE49-F238E27FC236}">
                <a16:creationId xmlns="" xmlns:a16="http://schemas.microsoft.com/office/drawing/2014/main" id="{8B4F0050-5849-4A71-9B25-41D5706244A1}"/>
              </a:ext>
            </a:extLst>
          </p:cNvPr>
          <p:cNvSpPr/>
          <p:nvPr/>
        </p:nvSpPr>
        <p:spPr>
          <a:xfrm>
            <a:off x="5826956"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19" name="楕円 18">
            <a:extLst>
              <a:ext uri="{FF2B5EF4-FFF2-40B4-BE49-F238E27FC236}">
                <a16:creationId xmlns="" xmlns:a16="http://schemas.microsoft.com/office/drawing/2014/main" id="{E42E9511-BD2A-47EB-A23E-F01107266142}"/>
              </a:ext>
            </a:extLst>
          </p:cNvPr>
          <p:cNvSpPr/>
          <p:nvPr/>
        </p:nvSpPr>
        <p:spPr>
          <a:xfrm>
            <a:off x="8221443"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20" name="楕円 19">
            <a:extLst>
              <a:ext uri="{FF2B5EF4-FFF2-40B4-BE49-F238E27FC236}">
                <a16:creationId xmlns="" xmlns:a16="http://schemas.microsoft.com/office/drawing/2014/main" id="{D6A75FAA-B303-4358-94C8-51912A10C82E}"/>
              </a:ext>
            </a:extLst>
          </p:cNvPr>
          <p:cNvSpPr/>
          <p:nvPr/>
        </p:nvSpPr>
        <p:spPr>
          <a:xfrm>
            <a:off x="9622816" y="5455165"/>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ですね</a:t>
            </a:r>
          </a:p>
        </p:txBody>
      </p:sp>
      <p:sp>
        <p:nvSpPr>
          <p:cNvPr id="4" name="四角形: 角を丸くする 3">
            <a:extLst>
              <a:ext uri="{FF2B5EF4-FFF2-40B4-BE49-F238E27FC236}">
                <a16:creationId xmlns="" xmlns:a16="http://schemas.microsoft.com/office/drawing/2014/main" id="{D87EE141-9008-44BB-993B-7DF69FD3B2CF}"/>
              </a:ext>
            </a:extLst>
          </p:cNvPr>
          <p:cNvSpPr/>
          <p:nvPr/>
        </p:nvSpPr>
        <p:spPr>
          <a:xfrm>
            <a:off x="2478505" y="3862138"/>
            <a:ext cx="6027821" cy="146626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64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017D0F2E-7E49-4E4E-A8E6-73DC6E43AB88}"/>
              </a:ext>
            </a:extLst>
          </p:cNvPr>
          <p:cNvSpPr>
            <a:spLocks noGrp="1"/>
          </p:cNvSpPr>
          <p:nvPr>
            <p:ph type="title"/>
          </p:nvPr>
        </p:nvSpPr>
        <p:spPr/>
        <p:txBody>
          <a:bodyPr>
            <a:normAutofit fontScale="90000"/>
          </a:bodyPr>
          <a:lstStyle/>
          <a:p>
            <a:r>
              <a:rPr lang="ja-JP" altLang="en-US" sz="4900" dirty="0"/>
              <a:t>先行の他研究との比較</a:t>
            </a:r>
            <a:r>
              <a:rPr lang="en-US" altLang="ja-JP" dirty="0"/>
              <a:t/>
            </a:r>
            <a:br>
              <a:rPr lang="en-US" altLang="ja-JP" dirty="0"/>
            </a:br>
            <a:r>
              <a:rPr lang="ja-JP" altLang="en-US" sz="2700" dirty="0"/>
              <a:t>「モーションセンサを用いた指文字学習支援アプリケーションに関する検討」</a:t>
            </a:r>
            <a:endParaRPr lang="en-US" altLang="ja-JP" dirty="0"/>
          </a:p>
        </p:txBody>
      </p:sp>
      <p:sp>
        <p:nvSpPr>
          <p:cNvPr id="3" name="コンテンツ プレースホルダー 2">
            <a:extLst>
              <a:ext uri="{FF2B5EF4-FFF2-40B4-BE49-F238E27FC236}">
                <a16:creationId xmlns="" xmlns:a16="http://schemas.microsoft.com/office/drawing/2014/main" id="{FA451845-9C73-4205-867D-5C222562D4F5}"/>
              </a:ext>
            </a:extLst>
          </p:cNvPr>
          <p:cNvSpPr>
            <a:spLocks noGrp="1"/>
          </p:cNvSpPr>
          <p:nvPr>
            <p:ph idx="1"/>
          </p:nvPr>
        </p:nvSpPr>
        <p:spPr>
          <a:xfrm>
            <a:off x="838200" y="1820863"/>
            <a:ext cx="10515600" cy="4628063"/>
          </a:xfrm>
        </p:spPr>
        <p:txBody>
          <a:bodyPr>
            <a:normAutofit/>
          </a:bodyPr>
          <a:lstStyle/>
          <a:p>
            <a:pPr>
              <a:buFont typeface="Wingdings" panose="05000000000000000000" pitchFamily="2" charset="2"/>
              <a:buChar char="l"/>
            </a:pPr>
            <a:r>
              <a:rPr lang="ja-JP" altLang="en-US" dirty="0"/>
              <a:t>指文字に限定</a:t>
            </a:r>
            <a:endParaRPr kumimoji="1" lang="en-US" altLang="ja-JP" dirty="0"/>
          </a:p>
          <a:p>
            <a:pPr lvl="1">
              <a:buFont typeface="Wingdings" panose="05000000000000000000" pitchFamily="2" charset="2"/>
              <a:buChar char="l"/>
            </a:pPr>
            <a:r>
              <a:rPr lang="en-US" altLang="ja-JP" dirty="0"/>
              <a:t>50</a:t>
            </a:r>
            <a:r>
              <a:rPr lang="ja-JP" altLang="en-US" dirty="0"/>
              <a:t>音一文字が一つの手指の形に対応</a:t>
            </a:r>
            <a:endParaRPr lang="en-US" altLang="ja-JP" sz="3200" dirty="0"/>
          </a:p>
          <a:p>
            <a:pPr>
              <a:buFont typeface="Wingdings" panose="05000000000000000000" pitchFamily="2" charset="2"/>
              <a:buChar char="l"/>
            </a:pPr>
            <a:r>
              <a:rPr lang="ja-JP" altLang="en-US" dirty="0"/>
              <a:t>センサには</a:t>
            </a:r>
            <a:r>
              <a:rPr lang="en-US" altLang="ja-JP" dirty="0" err="1"/>
              <a:t>LeapMotion</a:t>
            </a:r>
            <a:r>
              <a:rPr lang="ja-JP" altLang="en-US" dirty="0"/>
              <a:t>を使用</a:t>
            </a:r>
            <a:endParaRPr lang="en-US" altLang="ja-JP" dirty="0"/>
          </a:p>
          <a:p>
            <a:pPr lvl="1">
              <a:buFont typeface="Wingdings" panose="05000000000000000000" pitchFamily="2" charset="2"/>
              <a:buChar char="l"/>
            </a:pPr>
            <a:r>
              <a:rPr lang="ja-JP" altLang="en-US" dirty="0"/>
              <a:t>手指識別に特化したデバイス</a:t>
            </a:r>
            <a:endParaRPr kumimoji="1" lang="en-US" altLang="ja-JP" dirty="0"/>
          </a:p>
          <a:p>
            <a:pPr>
              <a:buFont typeface="Wingdings" panose="05000000000000000000" pitchFamily="2" charset="2"/>
              <a:buChar char="l"/>
            </a:pPr>
            <a:endParaRPr kumimoji="1" lang="en-US" altLang="ja-JP" sz="3200" dirty="0"/>
          </a:p>
          <a:p>
            <a:pPr>
              <a:buFont typeface="Wingdings" panose="05000000000000000000" pitchFamily="2" charset="2"/>
              <a:buChar char="l"/>
            </a:pPr>
            <a:endParaRPr kumimoji="1" lang="en-US" altLang="ja-JP" sz="3200" dirty="0"/>
          </a:p>
          <a:p>
            <a:pPr>
              <a:buFont typeface="Wingdings" panose="05000000000000000000" pitchFamily="2" charset="2"/>
              <a:buChar char="l"/>
            </a:pPr>
            <a:r>
              <a:rPr lang="ja-JP" altLang="en-US" sz="3600" dirty="0"/>
              <a:t>本研究とは</a:t>
            </a:r>
            <a:r>
              <a:rPr lang="ja-JP" altLang="en-US" sz="3600" dirty="0">
                <a:solidFill>
                  <a:srgbClr val="C00000"/>
                </a:solidFill>
              </a:rPr>
              <a:t>学習対象が異なる</a:t>
            </a:r>
            <a:endParaRPr lang="en-US" altLang="ja-JP" sz="3600" dirty="0">
              <a:solidFill>
                <a:srgbClr val="C00000"/>
              </a:solidFill>
            </a:endParaRPr>
          </a:p>
          <a:p>
            <a:pPr lvl="1">
              <a:buFont typeface="Wingdings" panose="05000000000000000000" pitchFamily="2" charset="2"/>
              <a:buChar char="l"/>
            </a:pPr>
            <a:r>
              <a:rPr kumimoji="1" lang="ja-JP" altLang="en-US" sz="3200" dirty="0"/>
              <a:t>本研究では手話を対象とする</a:t>
            </a:r>
            <a:endParaRPr kumimoji="1" lang="en-US" altLang="ja-JP" sz="3200" dirty="0"/>
          </a:p>
        </p:txBody>
      </p:sp>
      <p:pic>
        <p:nvPicPr>
          <p:cNvPr id="4" name="図 3">
            <a:extLst>
              <a:ext uri="{FF2B5EF4-FFF2-40B4-BE49-F238E27FC236}">
                <a16:creationId xmlns="" xmlns:a16="http://schemas.microsoft.com/office/drawing/2014/main" id="{25FA1BD7-17FA-4CB7-95D6-A225D54A5C72}"/>
              </a:ext>
            </a:extLst>
          </p:cNvPr>
          <p:cNvPicPr>
            <a:picLocks noChangeAspect="1"/>
          </p:cNvPicPr>
          <p:nvPr/>
        </p:nvPicPr>
        <p:blipFill>
          <a:blip r:embed="rId3"/>
          <a:stretch>
            <a:fillRect/>
          </a:stretch>
        </p:blipFill>
        <p:spPr>
          <a:xfrm>
            <a:off x="8016642" y="1533124"/>
            <a:ext cx="3991582" cy="2496114"/>
          </a:xfrm>
          <a:prstGeom prst="rect">
            <a:avLst/>
          </a:prstGeom>
        </p:spPr>
      </p:pic>
      <p:pic>
        <p:nvPicPr>
          <p:cNvPr id="5" name="図 4">
            <a:extLst>
              <a:ext uri="{FF2B5EF4-FFF2-40B4-BE49-F238E27FC236}">
                <a16:creationId xmlns="" xmlns:a16="http://schemas.microsoft.com/office/drawing/2014/main" id="{2975FEFB-1F33-4566-9DB0-677CF3DC9B12}"/>
              </a:ext>
            </a:extLst>
          </p:cNvPr>
          <p:cNvPicPr>
            <a:picLocks noChangeAspect="1"/>
          </p:cNvPicPr>
          <p:nvPr/>
        </p:nvPicPr>
        <p:blipFill>
          <a:blip r:embed="rId4"/>
          <a:stretch>
            <a:fillRect/>
          </a:stretch>
        </p:blipFill>
        <p:spPr>
          <a:xfrm>
            <a:off x="7376436" y="3922492"/>
            <a:ext cx="4188036" cy="2255097"/>
          </a:xfrm>
          <a:prstGeom prst="rect">
            <a:avLst/>
          </a:prstGeom>
        </p:spPr>
      </p:pic>
      <p:sp>
        <p:nvSpPr>
          <p:cNvPr id="6" name="テキスト ボックス 5">
            <a:extLst>
              <a:ext uri="{FF2B5EF4-FFF2-40B4-BE49-F238E27FC236}">
                <a16:creationId xmlns="" xmlns:a16="http://schemas.microsoft.com/office/drawing/2014/main" id="{7536AD01-2032-4838-8C5A-B19A2B3AD76A}"/>
              </a:ext>
            </a:extLst>
          </p:cNvPr>
          <p:cNvSpPr txBox="1"/>
          <p:nvPr/>
        </p:nvSpPr>
        <p:spPr>
          <a:xfrm>
            <a:off x="7376435" y="6177589"/>
            <a:ext cx="2611612" cy="276999"/>
          </a:xfrm>
          <a:prstGeom prst="rect">
            <a:avLst/>
          </a:prstGeom>
          <a:noFill/>
        </p:spPr>
        <p:txBody>
          <a:bodyPr wrap="none" rtlCol="0">
            <a:spAutoFit/>
          </a:bodyPr>
          <a:lstStyle/>
          <a:p>
            <a:pPr algn="ctr"/>
            <a:r>
              <a:rPr kumimoji="1" lang="ja-JP" altLang="en-US" sz="1200" dirty="0"/>
              <a:t>出典：永井他 </a:t>
            </a:r>
            <a:r>
              <a:rPr kumimoji="1" lang="en-US" altLang="ja-JP" sz="1200" dirty="0"/>
              <a:t>2016</a:t>
            </a:r>
            <a:r>
              <a:rPr kumimoji="1" lang="ja-JP" altLang="en-US" sz="1200" dirty="0"/>
              <a:t>年（愛知工業大学）</a:t>
            </a:r>
            <a:endParaRPr kumimoji="1" lang="en-US" altLang="ja-JP" sz="1200" dirty="0"/>
          </a:p>
        </p:txBody>
      </p:sp>
    </p:spTree>
    <p:extLst>
      <p:ext uri="{BB962C8B-B14F-4D97-AF65-F5344CB8AC3E}">
        <p14:creationId xmlns:p14="http://schemas.microsoft.com/office/powerpoint/2010/main" val="1301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017D0F2E-7E49-4E4E-A8E6-73DC6E43AB88}"/>
              </a:ext>
            </a:extLst>
          </p:cNvPr>
          <p:cNvSpPr>
            <a:spLocks noGrp="1"/>
          </p:cNvSpPr>
          <p:nvPr>
            <p:ph type="title"/>
          </p:nvPr>
        </p:nvSpPr>
        <p:spPr/>
        <p:txBody>
          <a:bodyPr>
            <a:normAutofit/>
          </a:bodyPr>
          <a:lstStyle/>
          <a:p>
            <a:r>
              <a:rPr lang="ja-JP" altLang="en-US" dirty="0"/>
              <a:t>先行の他研究との比較</a:t>
            </a:r>
            <a:r>
              <a:rPr lang="en-US" altLang="ja-JP" dirty="0"/>
              <a:t/>
            </a:r>
            <a:br>
              <a:rPr lang="en-US" altLang="ja-JP" dirty="0"/>
            </a:br>
            <a:r>
              <a:rPr lang="ja-JP" altLang="en-US" sz="2700" dirty="0"/>
              <a:t>「</a:t>
            </a:r>
            <a:r>
              <a:rPr lang="en-US" altLang="ja-JP" sz="2700" dirty="0"/>
              <a:t>Kinect</a:t>
            </a:r>
            <a:r>
              <a:rPr lang="ja-JP" altLang="en-US" sz="2700" dirty="0"/>
              <a:t>と</a:t>
            </a:r>
            <a:r>
              <a:rPr lang="en-US" altLang="ja-JP" sz="2700" dirty="0"/>
              <a:t>3D</a:t>
            </a:r>
            <a:r>
              <a:rPr lang="ja-JP" altLang="en-US" sz="2700" dirty="0"/>
              <a:t>モデルを用いた手話学習支援システムの構築」</a:t>
            </a:r>
          </a:p>
        </p:txBody>
      </p:sp>
      <p:sp>
        <p:nvSpPr>
          <p:cNvPr id="3" name="コンテンツ プレースホルダー 2">
            <a:extLst>
              <a:ext uri="{FF2B5EF4-FFF2-40B4-BE49-F238E27FC236}">
                <a16:creationId xmlns="" xmlns:a16="http://schemas.microsoft.com/office/drawing/2014/main" id="{FA451845-9C73-4205-867D-5C222562D4F5}"/>
              </a:ext>
            </a:extLst>
          </p:cNvPr>
          <p:cNvSpPr>
            <a:spLocks noGrp="1"/>
          </p:cNvSpPr>
          <p:nvPr>
            <p:ph idx="1"/>
          </p:nvPr>
        </p:nvSpPr>
        <p:spPr>
          <a:xfrm>
            <a:off x="838199" y="1820863"/>
            <a:ext cx="10724147" cy="4916885"/>
          </a:xfrm>
        </p:spPr>
        <p:txBody>
          <a:bodyPr>
            <a:normAutofit/>
          </a:bodyPr>
          <a:lstStyle/>
          <a:p>
            <a:pPr>
              <a:buFont typeface="Wingdings" panose="05000000000000000000" pitchFamily="2" charset="2"/>
              <a:buChar char="l"/>
            </a:pPr>
            <a:r>
              <a:rPr kumimoji="1" lang="ja-JP" altLang="en-US" sz="3200" dirty="0"/>
              <a:t>手本と学習者の動きを比較、照合し採点を行う</a:t>
            </a:r>
            <a:endParaRPr kumimoji="1" lang="en-US" altLang="ja-JP" sz="3200" dirty="0"/>
          </a:p>
          <a:p>
            <a:pPr>
              <a:buFont typeface="Wingdings" panose="05000000000000000000" pitchFamily="2" charset="2"/>
              <a:buChar char="l"/>
            </a:pPr>
            <a:r>
              <a:rPr kumimoji="1" lang="ja-JP" altLang="en-US" sz="3200" dirty="0"/>
              <a:t>学習者の手の位置を特徴に用いて認識する</a:t>
            </a:r>
            <a:endParaRPr kumimoji="1" lang="en-US" altLang="ja-JP" sz="3200" dirty="0"/>
          </a:p>
          <a:p>
            <a:pPr>
              <a:buFont typeface="Wingdings" panose="05000000000000000000" pitchFamily="2" charset="2"/>
              <a:buChar char="l"/>
            </a:pPr>
            <a:r>
              <a:rPr lang="ja-JP" altLang="en-US" sz="3200" dirty="0"/>
              <a:t>センサ側で手の形の認識ができず、課題としている</a:t>
            </a:r>
            <a:endParaRPr lang="en-US" altLang="ja-JP" sz="3200" dirty="0"/>
          </a:p>
          <a:p>
            <a:pPr>
              <a:buFont typeface="Wingdings" panose="05000000000000000000" pitchFamily="2" charset="2"/>
              <a:buChar char="l"/>
            </a:pPr>
            <a:endParaRPr lang="en-US" altLang="ja-JP" sz="3600" dirty="0"/>
          </a:p>
          <a:p>
            <a:pPr>
              <a:buFont typeface="Wingdings" panose="05000000000000000000" pitchFamily="2" charset="2"/>
              <a:buChar char="l"/>
            </a:pPr>
            <a:endParaRPr lang="en-US" altLang="ja-JP" sz="2000" dirty="0"/>
          </a:p>
          <a:p>
            <a:pPr>
              <a:buFont typeface="Wingdings" panose="05000000000000000000" pitchFamily="2" charset="2"/>
              <a:buChar char="l"/>
            </a:pPr>
            <a:r>
              <a:rPr lang="ja-JP" altLang="en-US" sz="3600" dirty="0"/>
              <a:t>本研究とは</a:t>
            </a:r>
            <a:r>
              <a:rPr lang="ja-JP" altLang="en-US" sz="3600" dirty="0">
                <a:solidFill>
                  <a:srgbClr val="C00000"/>
                </a:solidFill>
              </a:rPr>
              <a:t>認識手法が異なる</a:t>
            </a:r>
            <a:endParaRPr lang="en-US" altLang="ja-JP" sz="3600" dirty="0">
              <a:solidFill>
                <a:srgbClr val="C00000"/>
              </a:solidFill>
            </a:endParaRPr>
          </a:p>
          <a:p>
            <a:pPr lvl="1">
              <a:buFont typeface="Wingdings" panose="05000000000000000000" pitchFamily="2" charset="2"/>
              <a:buChar char="l"/>
            </a:pPr>
            <a:r>
              <a:rPr lang="ja-JP" altLang="en-US" sz="3200" dirty="0"/>
              <a:t>本研究では手の位置、回転、指の</a:t>
            </a:r>
            <a:endParaRPr lang="en-US" altLang="ja-JP" sz="3200" dirty="0"/>
          </a:p>
          <a:p>
            <a:pPr marL="457200" lvl="1" indent="0">
              <a:buNone/>
            </a:pPr>
            <a:r>
              <a:rPr lang="ja-JP" altLang="en-US" sz="3200" dirty="0"/>
              <a:t>　曲げ伸ばしを認識する（後述）</a:t>
            </a:r>
            <a:endParaRPr lang="en-US" altLang="ja-JP" sz="3200" dirty="0"/>
          </a:p>
          <a:p>
            <a:pPr>
              <a:buFont typeface="Wingdings" panose="05000000000000000000" pitchFamily="2" charset="2"/>
              <a:buChar char="l"/>
            </a:pPr>
            <a:endParaRPr kumimoji="1" lang="en-US" altLang="ja-JP" sz="3200" dirty="0"/>
          </a:p>
        </p:txBody>
      </p:sp>
      <p:pic>
        <p:nvPicPr>
          <p:cNvPr id="6" name="図 5">
            <a:extLst>
              <a:ext uri="{FF2B5EF4-FFF2-40B4-BE49-F238E27FC236}">
                <a16:creationId xmlns="" xmlns:a16="http://schemas.microsoft.com/office/drawing/2014/main" id="{3C3A8E38-DF05-4389-BB9F-B4B8FCC91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788" y="3540479"/>
            <a:ext cx="4424966" cy="2633907"/>
          </a:xfrm>
          <a:prstGeom prst="rect">
            <a:avLst/>
          </a:prstGeom>
        </p:spPr>
      </p:pic>
      <p:sp>
        <p:nvSpPr>
          <p:cNvPr id="7" name="テキスト ボックス 6">
            <a:extLst>
              <a:ext uri="{FF2B5EF4-FFF2-40B4-BE49-F238E27FC236}">
                <a16:creationId xmlns="" xmlns:a16="http://schemas.microsoft.com/office/drawing/2014/main" id="{163D59A5-8FE9-4EAE-873B-81115175344F}"/>
              </a:ext>
            </a:extLst>
          </p:cNvPr>
          <p:cNvSpPr txBox="1"/>
          <p:nvPr/>
        </p:nvSpPr>
        <p:spPr>
          <a:xfrm>
            <a:off x="7447574" y="6158769"/>
            <a:ext cx="2303837" cy="276999"/>
          </a:xfrm>
          <a:prstGeom prst="rect">
            <a:avLst/>
          </a:prstGeom>
          <a:noFill/>
        </p:spPr>
        <p:txBody>
          <a:bodyPr wrap="none" rtlCol="0">
            <a:spAutoFit/>
          </a:bodyPr>
          <a:lstStyle/>
          <a:p>
            <a:pPr algn="ctr"/>
            <a:r>
              <a:rPr kumimoji="1" lang="ja-JP" altLang="en-US" sz="1200" dirty="0"/>
              <a:t>出典：和泉他 </a:t>
            </a:r>
            <a:r>
              <a:rPr kumimoji="1" lang="en-US" altLang="ja-JP" sz="1200" dirty="0"/>
              <a:t>2019</a:t>
            </a:r>
            <a:r>
              <a:rPr kumimoji="1" lang="ja-JP" altLang="en-US" sz="1200" dirty="0"/>
              <a:t>年（静岡大学）</a:t>
            </a:r>
            <a:endParaRPr kumimoji="1" lang="en-US" altLang="ja-JP" sz="1200" dirty="0"/>
          </a:p>
        </p:txBody>
      </p:sp>
      <p:pic>
        <p:nvPicPr>
          <p:cNvPr id="5" name="図 4">
            <a:extLst>
              <a:ext uri="{FF2B5EF4-FFF2-40B4-BE49-F238E27FC236}">
                <a16:creationId xmlns="" xmlns:a16="http://schemas.microsoft.com/office/drawing/2014/main" id="{349CC5CF-8C97-425D-A793-270B83D03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5569" y="1600200"/>
            <a:ext cx="2668467" cy="1325188"/>
          </a:xfrm>
          <a:prstGeom prst="rect">
            <a:avLst/>
          </a:prstGeom>
        </p:spPr>
      </p:pic>
      <p:sp>
        <p:nvSpPr>
          <p:cNvPr id="8" name="テキスト ボックス 7">
            <a:extLst>
              <a:ext uri="{FF2B5EF4-FFF2-40B4-BE49-F238E27FC236}">
                <a16:creationId xmlns="" xmlns:a16="http://schemas.microsoft.com/office/drawing/2014/main" id="{D9B217CE-CCE1-4885-9CBF-94010EEE3D79}"/>
              </a:ext>
            </a:extLst>
          </p:cNvPr>
          <p:cNvSpPr txBox="1"/>
          <p:nvPr/>
        </p:nvSpPr>
        <p:spPr>
          <a:xfrm>
            <a:off x="9797874" y="6146737"/>
            <a:ext cx="1209690" cy="276999"/>
          </a:xfrm>
          <a:prstGeom prst="rect">
            <a:avLst/>
          </a:prstGeom>
          <a:noFill/>
        </p:spPr>
        <p:txBody>
          <a:bodyPr wrap="none" rtlCol="0">
            <a:spAutoFit/>
          </a:bodyPr>
          <a:lstStyle/>
          <a:p>
            <a:pPr algn="ctr"/>
            <a:r>
              <a:rPr kumimoji="1" lang="ja-JP" altLang="en-US" sz="1200" dirty="0"/>
              <a:t>出典：</a:t>
            </a:r>
            <a:r>
              <a:rPr kumimoji="1" lang="en-US" altLang="ja-JP" sz="1200" dirty="0"/>
              <a:t> Microsoft</a:t>
            </a:r>
          </a:p>
        </p:txBody>
      </p:sp>
    </p:spTree>
    <p:extLst>
      <p:ext uri="{BB962C8B-B14F-4D97-AF65-F5344CB8AC3E}">
        <p14:creationId xmlns:p14="http://schemas.microsoft.com/office/powerpoint/2010/main" val="66483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学習モードの流れ</a:t>
            </a:r>
          </a:p>
        </p:txBody>
      </p:sp>
      <p:sp>
        <p:nvSpPr>
          <p:cNvPr id="15" name="四角形: 角を丸くする 14">
            <a:extLst>
              <a:ext uri="{FF2B5EF4-FFF2-40B4-BE49-F238E27FC236}">
                <a16:creationId xmlns="" xmlns:a16="http://schemas.microsoft.com/office/drawing/2014/main" id="{02E2D2DC-F692-4F13-AA72-F2811114AF1A}"/>
              </a:ext>
            </a:extLst>
          </p:cNvPr>
          <p:cNvSpPr/>
          <p:nvPr/>
        </p:nvSpPr>
        <p:spPr>
          <a:xfrm>
            <a:off x="838200" y="314293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cxnSp>
        <p:nvCxnSpPr>
          <p:cNvPr id="16" name="コネクタ: カギ線 15">
            <a:extLst>
              <a:ext uri="{FF2B5EF4-FFF2-40B4-BE49-F238E27FC236}">
                <a16:creationId xmlns="" xmlns:a16="http://schemas.microsoft.com/office/drawing/2014/main" id="{33B139D9-D422-45CD-984E-929E46A351C2}"/>
              </a:ext>
            </a:extLst>
          </p:cNvPr>
          <p:cNvCxnSpPr>
            <a:cxnSpLocks/>
          </p:cNvCxnSpPr>
          <p:nvPr/>
        </p:nvCxnSpPr>
        <p:spPr>
          <a:xfrm flipV="1">
            <a:off x="271280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 xmlns:a16="http://schemas.microsoft.com/office/drawing/2014/main" id="{85EE8F22-A688-4088-8AC2-6CDF46100B9E}"/>
              </a:ext>
            </a:extLst>
          </p:cNvPr>
          <p:cNvSpPr/>
          <p:nvPr/>
        </p:nvSpPr>
        <p:spPr>
          <a:xfrm>
            <a:off x="343720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18" name="図 17">
            <a:extLst>
              <a:ext uri="{FF2B5EF4-FFF2-40B4-BE49-F238E27FC236}">
                <a16:creationId xmlns="" xmlns:a16="http://schemas.microsoft.com/office/drawing/2014/main" id="{97A31809-7079-4893-A6A1-57B32AD6E730}"/>
              </a:ext>
            </a:extLst>
          </p:cNvPr>
          <p:cNvPicPr>
            <a:picLocks noChangeAspect="1"/>
          </p:cNvPicPr>
          <p:nvPr/>
        </p:nvPicPr>
        <p:blipFill>
          <a:blip r:embed="rId3"/>
          <a:stretch>
            <a:fillRect/>
          </a:stretch>
        </p:blipFill>
        <p:spPr>
          <a:xfrm>
            <a:off x="3593295" y="3225466"/>
            <a:ext cx="1565828" cy="1600721"/>
          </a:xfrm>
          <a:prstGeom prst="rect">
            <a:avLst/>
          </a:prstGeom>
        </p:spPr>
      </p:pic>
      <p:sp>
        <p:nvSpPr>
          <p:cNvPr id="19" name="テキスト ボックス 18">
            <a:extLst>
              <a:ext uri="{FF2B5EF4-FFF2-40B4-BE49-F238E27FC236}">
                <a16:creationId xmlns="" xmlns:a16="http://schemas.microsoft.com/office/drawing/2014/main" id="{0E5CAC5F-CA72-491B-B6A9-D3F2AC7DFD39}"/>
              </a:ext>
            </a:extLst>
          </p:cNvPr>
          <p:cNvSpPr txBox="1"/>
          <p:nvPr/>
        </p:nvSpPr>
        <p:spPr>
          <a:xfrm>
            <a:off x="844294" y="4927389"/>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0" name="テキスト ボックス 19">
            <a:extLst>
              <a:ext uri="{FF2B5EF4-FFF2-40B4-BE49-F238E27FC236}">
                <a16:creationId xmlns="" xmlns:a16="http://schemas.microsoft.com/office/drawing/2014/main" id="{0C2D3B6F-6DCA-4FDB-A2D3-C01F4D607A38}"/>
              </a:ext>
            </a:extLst>
          </p:cNvPr>
          <p:cNvSpPr txBox="1"/>
          <p:nvPr/>
        </p:nvSpPr>
        <p:spPr>
          <a:xfrm>
            <a:off x="2997834" y="4921039"/>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）手本表示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1" name="コネクタ: カギ線 20">
            <a:extLst>
              <a:ext uri="{FF2B5EF4-FFF2-40B4-BE49-F238E27FC236}">
                <a16:creationId xmlns="" xmlns:a16="http://schemas.microsoft.com/office/drawing/2014/main" id="{1CEDC8A4-6B7B-4D2C-B03C-F6B0E9E34DCB}"/>
              </a:ext>
            </a:extLst>
          </p:cNvPr>
          <p:cNvCxnSpPr>
            <a:cxnSpLocks/>
          </p:cNvCxnSpPr>
          <p:nvPr/>
        </p:nvCxnSpPr>
        <p:spPr>
          <a:xfrm flipV="1">
            <a:off x="534076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 xmlns:a16="http://schemas.microsoft.com/office/drawing/2014/main" id="{A008EDC5-27CB-44B0-AA0B-318F1CA8AEDE}"/>
              </a:ext>
            </a:extLst>
          </p:cNvPr>
          <p:cNvSpPr/>
          <p:nvPr/>
        </p:nvSpPr>
        <p:spPr>
          <a:xfrm>
            <a:off x="606516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23" name="図 22">
            <a:extLst>
              <a:ext uri="{FF2B5EF4-FFF2-40B4-BE49-F238E27FC236}">
                <a16:creationId xmlns="" xmlns:a16="http://schemas.microsoft.com/office/drawing/2014/main" id="{0CDCD4EC-FA62-4107-A94A-64D1F4D8B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2276" y="3228497"/>
            <a:ext cx="1632296" cy="1615807"/>
          </a:xfrm>
          <a:prstGeom prst="rect">
            <a:avLst/>
          </a:prstGeom>
        </p:spPr>
      </p:pic>
      <p:sp>
        <p:nvSpPr>
          <p:cNvPr id="24" name="テキスト ボックス 23">
            <a:extLst>
              <a:ext uri="{FF2B5EF4-FFF2-40B4-BE49-F238E27FC236}">
                <a16:creationId xmlns="" xmlns:a16="http://schemas.microsoft.com/office/drawing/2014/main" id="{50664841-CB2B-4D7B-B5B6-A673443A1BD7}"/>
              </a:ext>
            </a:extLst>
          </p:cNvPr>
          <p:cNvSpPr txBox="1"/>
          <p:nvPr/>
        </p:nvSpPr>
        <p:spPr>
          <a:xfrm>
            <a:off x="5456629" y="4951436"/>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）手本と照合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5" name="コネクタ: カギ線 24">
            <a:extLst>
              <a:ext uri="{FF2B5EF4-FFF2-40B4-BE49-F238E27FC236}">
                <a16:creationId xmlns="" xmlns:a16="http://schemas.microsoft.com/office/drawing/2014/main" id="{51999A09-F571-4DF4-B85C-68ECB4CDBA5E}"/>
              </a:ext>
            </a:extLst>
          </p:cNvPr>
          <p:cNvCxnSpPr>
            <a:cxnSpLocks/>
            <a:stCxn id="22" idx="3"/>
          </p:cNvCxnSpPr>
          <p:nvPr/>
        </p:nvCxnSpPr>
        <p:spPr>
          <a:xfrm>
            <a:off x="7939768" y="4036401"/>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 xmlns:a16="http://schemas.microsoft.com/office/drawing/2014/main" id="{2366631C-6B2B-485B-B64B-089589E56218}"/>
              </a:ext>
            </a:extLst>
          </p:cNvPr>
          <p:cNvSpPr/>
          <p:nvPr/>
        </p:nvSpPr>
        <p:spPr>
          <a:xfrm>
            <a:off x="8728913"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学習終了</a:t>
            </a:r>
          </a:p>
        </p:txBody>
      </p:sp>
      <p:sp>
        <p:nvSpPr>
          <p:cNvPr id="27" name="テキスト ボックス 26">
            <a:extLst>
              <a:ext uri="{FF2B5EF4-FFF2-40B4-BE49-F238E27FC236}">
                <a16:creationId xmlns="" xmlns:a16="http://schemas.microsoft.com/office/drawing/2014/main" id="{396EFBB4-97D3-4684-8374-84FCEC150E79}"/>
              </a:ext>
            </a:extLst>
          </p:cNvPr>
          <p:cNvSpPr txBox="1"/>
          <p:nvPr/>
        </p:nvSpPr>
        <p:spPr>
          <a:xfrm>
            <a:off x="8535399" y="4951436"/>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8" name="コネクタ: カギ線 27">
            <a:extLst>
              <a:ext uri="{FF2B5EF4-FFF2-40B4-BE49-F238E27FC236}">
                <a16:creationId xmlns="" xmlns:a16="http://schemas.microsoft.com/office/drawing/2014/main" id="{A1AB13C2-307B-4750-8EAF-EB4CD12B6B14}"/>
              </a:ext>
            </a:extLst>
          </p:cNvPr>
          <p:cNvCxnSpPr>
            <a:cxnSpLocks/>
            <a:stCxn id="22" idx="0"/>
            <a:endCxn id="17" idx="0"/>
          </p:cNvCxnSpPr>
          <p:nvPr/>
        </p:nvCxnSpPr>
        <p:spPr>
          <a:xfrm rot="16200000" flipV="1">
            <a:off x="5688485" y="1837782"/>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 xmlns:a16="http://schemas.microsoft.com/office/drawing/2014/main" id="{273AE29B-F264-4686-915B-A9D0CC5DC85A}"/>
              </a:ext>
            </a:extLst>
          </p:cNvPr>
          <p:cNvSpPr txBox="1"/>
          <p:nvPr/>
        </p:nvSpPr>
        <p:spPr>
          <a:xfrm>
            <a:off x="6949753" y="2313463"/>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31" name="テキスト ボックス 30">
            <a:extLst>
              <a:ext uri="{FF2B5EF4-FFF2-40B4-BE49-F238E27FC236}">
                <a16:creationId xmlns="" xmlns:a16="http://schemas.microsoft.com/office/drawing/2014/main" id="{88A27088-58A1-4D45-9C56-49B92AC81B54}"/>
              </a:ext>
            </a:extLst>
          </p:cNvPr>
          <p:cNvSpPr txBox="1"/>
          <p:nvPr/>
        </p:nvSpPr>
        <p:spPr>
          <a:xfrm>
            <a:off x="4704820" y="1667554"/>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503287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テストモードの流れ</a:t>
            </a:r>
          </a:p>
        </p:txBody>
      </p:sp>
      <p:sp>
        <p:nvSpPr>
          <p:cNvPr id="45" name="四角形: 角を丸くする 44">
            <a:extLst>
              <a:ext uri="{FF2B5EF4-FFF2-40B4-BE49-F238E27FC236}">
                <a16:creationId xmlns="" xmlns:a16="http://schemas.microsoft.com/office/drawing/2014/main" id="{2499EA0D-72B5-4AF1-8257-D0504F51E44F}"/>
              </a:ext>
            </a:extLst>
          </p:cNvPr>
          <p:cNvSpPr/>
          <p:nvPr/>
        </p:nvSpPr>
        <p:spPr>
          <a:xfrm>
            <a:off x="838200" y="3179027"/>
            <a:ext cx="2137559"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テスト開始</a:t>
            </a:r>
          </a:p>
        </p:txBody>
      </p:sp>
      <p:cxnSp>
        <p:nvCxnSpPr>
          <p:cNvPr id="46" name="コネクタ: カギ線 45">
            <a:extLst>
              <a:ext uri="{FF2B5EF4-FFF2-40B4-BE49-F238E27FC236}">
                <a16:creationId xmlns="" xmlns:a16="http://schemas.microsoft.com/office/drawing/2014/main" id="{61696A64-D033-422C-85A4-6D3D99BAFC10}"/>
              </a:ext>
            </a:extLst>
          </p:cNvPr>
          <p:cNvCxnSpPr>
            <a:cxnSpLocks/>
          </p:cNvCxnSpPr>
          <p:nvPr/>
        </p:nvCxnSpPr>
        <p:spPr>
          <a:xfrm flipV="1">
            <a:off x="297575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 xmlns:a16="http://schemas.microsoft.com/office/drawing/2014/main" id="{23310666-927A-4D61-8A61-DFE584495E47}"/>
              </a:ext>
            </a:extLst>
          </p:cNvPr>
          <p:cNvSpPr/>
          <p:nvPr/>
        </p:nvSpPr>
        <p:spPr>
          <a:xfrm>
            <a:off x="370015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48" name="図 47">
            <a:extLst>
              <a:ext uri="{FF2B5EF4-FFF2-40B4-BE49-F238E27FC236}">
                <a16:creationId xmlns="" xmlns:a16="http://schemas.microsoft.com/office/drawing/2014/main" id="{F00980B1-419F-4DA0-B58E-B229B14F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687" y="3391602"/>
            <a:ext cx="1803282" cy="1337919"/>
          </a:xfrm>
          <a:prstGeom prst="rect">
            <a:avLst/>
          </a:prstGeom>
        </p:spPr>
      </p:pic>
      <p:sp>
        <p:nvSpPr>
          <p:cNvPr id="49" name="テキスト ボックス 48">
            <a:extLst>
              <a:ext uri="{FF2B5EF4-FFF2-40B4-BE49-F238E27FC236}">
                <a16:creationId xmlns="" xmlns:a16="http://schemas.microsoft.com/office/drawing/2014/main" id="{AF289869-8493-4AED-BAF0-52A95686402F}"/>
              </a:ext>
            </a:extLst>
          </p:cNvPr>
          <p:cNvSpPr txBox="1"/>
          <p:nvPr/>
        </p:nvSpPr>
        <p:spPr>
          <a:xfrm>
            <a:off x="890823" y="4948304"/>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50" name="テキスト ボックス 49">
            <a:extLst>
              <a:ext uri="{FF2B5EF4-FFF2-40B4-BE49-F238E27FC236}">
                <a16:creationId xmlns="" xmlns:a16="http://schemas.microsoft.com/office/drawing/2014/main" id="{3C82AC3B-BFE3-4AE7-A9BE-1C6FFB78450D}"/>
              </a:ext>
            </a:extLst>
          </p:cNvPr>
          <p:cNvSpPr txBox="1"/>
          <p:nvPr/>
        </p:nvSpPr>
        <p:spPr>
          <a:xfrm>
            <a:off x="3200943" y="4957134"/>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）問題表示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1" name="コネクタ: カギ線 50">
            <a:extLst>
              <a:ext uri="{FF2B5EF4-FFF2-40B4-BE49-F238E27FC236}">
                <a16:creationId xmlns="" xmlns:a16="http://schemas.microsoft.com/office/drawing/2014/main" id="{A50F755D-BF83-4D10-93B5-C26829459E13}"/>
              </a:ext>
            </a:extLst>
          </p:cNvPr>
          <p:cNvCxnSpPr>
            <a:cxnSpLocks/>
          </p:cNvCxnSpPr>
          <p:nvPr/>
        </p:nvCxnSpPr>
        <p:spPr>
          <a:xfrm flipV="1">
            <a:off x="560371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 xmlns:a16="http://schemas.microsoft.com/office/drawing/2014/main" id="{937D227A-313C-4026-8444-533E0CE80305}"/>
              </a:ext>
            </a:extLst>
          </p:cNvPr>
          <p:cNvSpPr/>
          <p:nvPr/>
        </p:nvSpPr>
        <p:spPr>
          <a:xfrm>
            <a:off x="632811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53" name="図 52">
            <a:extLst>
              <a:ext uri="{FF2B5EF4-FFF2-40B4-BE49-F238E27FC236}">
                <a16:creationId xmlns="" xmlns:a16="http://schemas.microsoft.com/office/drawing/2014/main" id="{53F03245-D901-4865-A616-0D4B9F98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625" y="3264592"/>
            <a:ext cx="1499502" cy="1615807"/>
          </a:xfrm>
          <a:prstGeom prst="rect">
            <a:avLst/>
          </a:prstGeom>
        </p:spPr>
      </p:pic>
      <p:sp>
        <p:nvSpPr>
          <p:cNvPr id="54" name="テキスト ボックス 53">
            <a:extLst>
              <a:ext uri="{FF2B5EF4-FFF2-40B4-BE49-F238E27FC236}">
                <a16:creationId xmlns="" xmlns:a16="http://schemas.microsoft.com/office/drawing/2014/main" id="{2D424FA6-CDC1-472C-B06D-DF9EDD608F55}"/>
              </a:ext>
            </a:extLst>
          </p:cNvPr>
          <p:cNvSpPr txBox="1"/>
          <p:nvPr/>
        </p:nvSpPr>
        <p:spPr>
          <a:xfrm>
            <a:off x="5691252" y="4987531"/>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）答えと照合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5" name="コネクタ: カギ線 54">
            <a:extLst>
              <a:ext uri="{FF2B5EF4-FFF2-40B4-BE49-F238E27FC236}">
                <a16:creationId xmlns="" xmlns:a16="http://schemas.microsoft.com/office/drawing/2014/main" id="{FDEB7895-5E1E-4AAB-B5A1-FAB5FE648759}"/>
              </a:ext>
            </a:extLst>
          </p:cNvPr>
          <p:cNvCxnSpPr>
            <a:cxnSpLocks/>
            <a:stCxn id="52" idx="3"/>
          </p:cNvCxnSpPr>
          <p:nvPr/>
        </p:nvCxnSpPr>
        <p:spPr>
          <a:xfrm>
            <a:off x="8202720" y="4072496"/>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四角形: 角を丸くする 55">
            <a:extLst>
              <a:ext uri="{FF2B5EF4-FFF2-40B4-BE49-F238E27FC236}">
                <a16:creationId xmlns="" xmlns:a16="http://schemas.microsoft.com/office/drawing/2014/main" id="{9776C109-4E31-4E89-9E4A-A0BFAEC36E9E}"/>
              </a:ext>
            </a:extLst>
          </p:cNvPr>
          <p:cNvSpPr/>
          <p:nvPr/>
        </p:nvSpPr>
        <p:spPr>
          <a:xfrm>
            <a:off x="8991865" y="3187857"/>
            <a:ext cx="2142242"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テスト終了</a:t>
            </a:r>
          </a:p>
        </p:txBody>
      </p:sp>
      <p:sp>
        <p:nvSpPr>
          <p:cNvPr id="57" name="テキスト ボックス 56">
            <a:extLst>
              <a:ext uri="{FF2B5EF4-FFF2-40B4-BE49-F238E27FC236}">
                <a16:creationId xmlns="" xmlns:a16="http://schemas.microsoft.com/office/drawing/2014/main" id="{0308DD25-2985-4DAF-BC01-3C8DE30E5D50}"/>
              </a:ext>
            </a:extLst>
          </p:cNvPr>
          <p:cNvSpPr txBox="1"/>
          <p:nvPr/>
        </p:nvSpPr>
        <p:spPr>
          <a:xfrm>
            <a:off x="9125682" y="4987531"/>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8" name="コネクタ: カギ線 57">
            <a:extLst>
              <a:ext uri="{FF2B5EF4-FFF2-40B4-BE49-F238E27FC236}">
                <a16:creationId xmlns="" xmlns:a16="http://schemas.microsoft.com/office/drawing/2014/main" id="{E2F6252C-4233-4C1B-872F-948F5194679C}"/>
              </a:ext>
            </a:extLst>
          </p:cNvPr>
          <p:cNvCxnSpPr>
            <a:cxnSpLocks/>
            <a:stCxn id="52" idx="0"/>
            <a:endCxn id="47" idx="0"/>
          </p:cNvCxnSpPr>
          <p:nvPr/>
        </p:nvCxnSpPr>
        <p:spPr>
          <a:xfrm rot="16200000" flipV="1">
            <a:off x="5951437" y="1873877"/>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59" name="テキスト ボックス 58">
            <a:extLst>
              <a:ext uri="{FF2B5EF4-FFF2-40B4-BE49-F238E27FC236}">
                <a16:creationId xmlns="" xmlns:a16="http://schemas.microsoft.com/office/drawing/2014/main" id="{48CF5E79-154A-49ED-8ACA-B53D8ACAEE08}"/>
              </a:ext>
            </a:extLst>
          </p:cNvPr>
          <p:cNvSpPr txBox="1"/>
          <p:nvPr/>
        </p:nvSpPr>
        <p:spPr>
          <a:xfrm>
            <a:off x="5105985" y="160919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8" name="テキスト ボックス 17">
            <a:extLst>
              <a:ext uri="{FF2B5EF4-FFF2-40B4-BE49-F238E27FC236}">
                <a16:creationId xmlns="" xmlns:a16="http://schemas.microsoft.com/office/drawing/2014/main" id="{B930FF19-A2B5-47CD-82FF-AA53C9C42E31}"/>
              </a:ext>
            </a:extLst>
          </p:cNvPr>
          <p:cNvSpPr txBox="1"/>
          <p:nvPr/>
        </p:nvSpPr>
        <p:spPr>
          <a:xfrm>
            <a:off x="7280982" y="231312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320840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5037137"/>
          </a:xfrm>
        </p:spPr>
        <p:txBody>
          <a:bodyPr>
            <a:normAutofit/>
          </a:bodyPr>
          <a:lstStyle/>
          <a:p>
            <a:pPr>
              <a:buFont typeface="Wingdings" panose="05000000000000000000" pitchFamily="2" charset="2"/>
              <a:buChar char="l"/>
            </a:pPr>
            <a:r>
              <a:rPr kumimoji="1" lang="ja-JP" altLang="en-US" sz="3200" dirty="0"/>
              <a:t>日本国内の聴覚障害者数は約３</a:t>
            </a:r>
            <a:r>
              <a:rPr kumimoji="1" lang="ja-JP" altLang="en-US" dirty="0"/>
              <a:t>４</a:t>
            </a:r>
            <a:r>
              <a:rPr kumimoji="1" lang="ja-JP" altLang="en-US" sz="3200" dirty="0"/>
              <a:t>万人</a:t>
            </a:r>
            <a:endParaRPr kumimoji="1" lang="en-US" altLang="ja-JP" sz="3200" dirty="0"/>
          </a:p>
          <a:p>
            <a:pPr>
              <a:buFont typeface="Wingdings" panose="05000000000000000000" pitchFamily="2" charset="2"/>
              <a:buChar char="l"/>
            </a:pPr>
            <a:r>
              <a:rPr lang="ja-JP" altLang="en-US" sz="3200" dirty="0"/>
              <a:t>国民</a:t>
            </a:r>
            <a:r>
              <a:rPr lang="en-US" altLang="ja-JP" sz="3200" dirty="0"/>
              <a:t>1,000</a:t>
            </a:r>
            <a:r>
              <a:rPr lang="ja-JP" altLang="en-US" sz="3200" dirty="0"/>
              <a:t>人に</a:t>
            </a:r>
            <a:r>
              <a:rPr lang="en-US" altLang="ja-JP" sz="3200" dirty="0"/>
              <a:t>3</a:t>
            </a:r>
            <a:r>
              <a:rPr lang="ja-JP" altLang="en-US" sz="3200" dirty="0"/>
              <a:t>人の割合</a:t>
            </a:r>
            <a:endParaRPr lang="en-US" altLang="ja-JP" sz="3200" dirty="0"/>
          </a:p>
          <a:p>
            <a:pPr>
              <a:buFont typeface="Wingdings" panose="05000000000000000000" pitchFamily="2" charset="2"/>
              <a:buChar char="l"/>
            </a:pPr>
            <a:endParaRPr lang="en-US" altLang="ja-JP" sz="3200" dirty="0"/>
          </a:p>
          <a:p>
            <a:pPr>
              <a:buFont typeface="Wingdings" panose="05000000000000000000" pitchFamily="2" charset="2"/>
              <a:buChar char="l"/>
            </a:pPr>
            <a:r>
              <a:rPr kumimoji="1" lang="ja-JP" altLang="en-US" sz="3200" dirty="0"/>
              <a:t>聴覚障害者と会話する機会</a:t>
            </a:r>
            <a:endParaRPr kumimoji="1" lang="en-US" altLang="ja-JP" sz="3200" dirty="0"/>
          </a:p>
          <a:p>
            <a:pPr marL="0" indent="0">
              <a:buNone/>
            </a:pPr>
            <a:r>
              <a:rPr lang="ja-JP" altLang="en-US" dirty="0"/>
              <a:t>　 のある人</a:t>
            </a:r>
            <a:r>
              <a:rPr kumimoji="1" lang="ja-JP" altLang="en-US" sz="3200" dirty="0"/>
              <a:t>はさらに多い</a:t>
            </a:r>
            <a:endParaRPr kumimoji="1" lang="en-US" altLang="ja-JP" sz="3200" dirty="0"/>
          </a:p>
          <a:p>
            <a:pPr marL="0" indent="0">
              <a:buNone/>
            </a:pPr>
            <a:endParaRPr lang="en-US" altLang="ja-JP" sz="2400" dirty="0"/>
          </a:p>
          <a:p>
            <a:pPr>
              <a:buFont typeface="Wingdings" panose="05000000000000000000" pitchFamily="2" charset="2"/>
              <a:buChar char="l"/>
            </a:pPr>
            <a:r>
              <a:rPr kumimoji="1" lang="ja-JP" altLang="en-US" sz="3200" dirty="0"/>
              <a:t>聴覚障害者との意思疎通の為には健常者も手話を　　　　習得しなければならない</a:t>
            </a:r>
          </a:p>
          <a:p>
            <a:pPr>
              <a:buFont typeface="Wingdings" panose="05000000000000000000" pitchFamily="2" charset="2"/>
              <a:buChar char="l"/>
            </a:pPr>
            <a:endParaRPr kumimoji="1" lang="ja-JP" altLang="en-US" sz="3200" dirty="0"/>
          </a:p>
        </p:txBody>
      </p:sp>
      <p:sp>
        <p:nvSpPr>
          <p:cNvPr id="5" name="下矢印 3">
            <a:extLst>
              <a:ext uri="{FF2B5EF4-FFF2-40B4-BE49-F238E27FC236}">
                <a16:creationId xmlns="" xmlns:a16="http://schemas.microsoft.com/office/drawing/2014/main" id="{3EB385E7-862C-4CC2-90FD-0175E358089E}"/>
              </a:ext>
            </a:extLst>
          </p:cNvPr>
          <p:cNvSpPr/>
          <p:nvPr/>
        </p:nvSpPr>
        <p:spPr>
          <a:xfrm>
            <a:off x="2838353" y="4802667"/>
            <a:ext cx="383050" cy="40134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 xmlns:a16="http://schemas.microsoft.com/office/drawing/2014/main" id="{64A163F0-3D91-48A2-9400-61479CB4F0DF}"/>
              </a:ext>
            </a:extLst>
          </p:cNvPr>
          <p:cNvSpPr txBox="1"/>
          <p:nvPr/>
        </p:nvSpPr>
        <p:spPr>
          <a:xfrm>
            <a:off x="3281464" y="6072082"/>
            <a:ext cx="8910536" cy="338554"/>
          </a:xfrm>
          <a:prstGeom prst="rect">
            <a:avLst/>
          </a:prstGeom>
          <a:noFill/>
        </p:spPr>
        <p:txBody>
          <a:bodyPr wrap="square" rtlCol="0">
            <a:spAutoFit/>
          </a:bodyPr>
          <a:lstStyle/>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出典　厚生労働省　「平成２８年生活のしづらさ等に関する調査（全国在宅障害児・者等実態調査）」</a:t>
            </a:r>
            <a:endParaRPr lang="zh-TW" altLang="en-US" sz="16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 xmlns:a16="http://schemas.microsoft.com/office/drawing/2014/main" id="{1FE09F43-ACDC-4C58-87C9-F2F7CD82E987}"/>
              </a:ext>
            </a:extLst>
          </p:cNvPr>
          <p:cNvSpPr txBox="1"/>
          <p:nvPr/>
        </p:nvSpPr>
        <p:spPr>
          <a:xfrm>
            <a:off x="7756088" y="1651586"/>
            <a:ext cx="714144" cy="338554"/>
          </a:xfrm>
          <a:prstGeom prst="rect">
            <a:avLst/>
          </a:prstGeom>
          <a:noFill/>
        </p:spPr>
        <p:txBody>
          <a:bodyPr wrap="square" rtlCol="0">
            <a:spAutoFit/>
          </a:bodyPr>
          <a:lstStyle/>
          <a:p>
            <a:r>
              <a:rPr lang="en-US" altLang="ja-JP" sz="1600" b="1" dirty="0">
                <a:latin typeface="ＭＳ Ｐゴシック" panose="020B0600070205080204" pitchFamily="50" charset="-128"/>
                <a:ea typeface="ＭＳ Ｐゴシック" panose="020B0600070205080204" pitchFamily="50" charset="-128"/>
              </a:rPr>
              <a:t>※</a:t>
            </a:r>
            <a:endParaRPr lang="zh-TW" altLang="en-US" sz="1600" b="1" dirty="0">
              <a:latin typeface="ＭＳ Ｐゴシック" panose="020B0600070205080204" pitchFamily="50" charset="-128"/>
              <a:ea typeface="ＭＳ Ｐゴシック" panose="020B0600070205080204" pitchFamily="50" charset="-128"/>
            </a:endParaRPr>
          </a:p>
        </p:txBody>
      </p:sp>
      <p:graphicFrame>
        <p:nvGraphicFramePr>
          <p:cNvPr id="10" name="グラフ 9">
            <a:extLst>
              <a:ext uri="{FF2B5EF4-FFF2-40B4-BE49-F238E27FC236}">
                <a16:creationId xmlns="" xmlns:a16="http://schemas.microsoft.com/office/drawing/2014/main" id="{D3F1D491-E8DB-4121-9290-F114169DF4CF}"/>
              </a:ext>
            </a:extLst>
          </p:cNvPr>
          <p:cNvGraphicFramePr>
            <a:graphicFrameLocks/>
          </p:cNvGraphicFramePr>
          <p:nvPr>
            <p:extLst>
              <p:ext uri="{D42A27DB-BD31-4B8C-83A1-F6EECF244321}">
                <p14:modId xmlns:p14="http://schemas.microsoft.com/office/powerpoint/2010/main" val="1995570578"/>
              </p:ext>
            </p:extLst>
          </p:nvPr>
        </p:nvGraphicFramePr>
        <p:xfrm>
          <a:off x="6901985" y="2160155"/>
          <a:ext cx="5258131" cy="30620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40444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en-US" altLang="ja-JP" sz="2800" dirty="0"/>
                  <a:t>Oculus Quest</a:t>
                </a:r>
                <a:r>
                  <a:rPr lang="ja-JP" altLang="en-US" sz="2800" dirty="0"/>
                  <a:t>では関節回転角は取得不可</a:t>
                </a:r>
                <a:endParaRPr lang="en-US" altLang="ja-JP" sz="2800" dirty="0"/>
              </a:p>
              <a:p>
                <a:pPr marL="0" indent="0">
                  <a:buNone/>
                </a:pPr>
                <a:r>
                  <a:rPr lang="ja-JP" altLang="en-US" sz="2800" dirty="0"/>
                  <a:t>　 各指の関節位置の座標が取得可能</a:t>
                </a:r>
                <a:endParaRPr lang="en-US" altLang="ja-JP" sz="2800" dirty="0"/>
              </a:p>
              <a:p>
                <a:pPr marL="0" indent="0">
                  <a:buNone/>
                </a:pPr>
                <a:r>
                  <a:rPr lang="ja-JP" altLang="en-US" sz="2800" dirty="0"/>
                  <a:t>　 指の曲げ伸ばしを以下のように算出</a:t>
                </a:r>
                <a:endParaRPr lang="en-US" altLang="ja-JP" sz="2800" dirty="0"/>
              </a:p>
              <a:p>
                <a:pPr>
                  <a:buFont typeface="Wingdings" panose="05000000000000000000" pitchFamily="2" charset="2"/>
                  <a:buChar char="l"/>
                </a:pPr>
                <a14:m>
                  <m:oMath xmlns:m="http://schemas.openxmlformats.org/officeDocument/2006/math">
                    <m:r>
                      <m:rPr>
                        <m:nor/>
                      </m:rPr>
                      <a:rPr lang="en-US" altLang="ja-JP" sz="2800" dirty="0"/>
                      <m:t>U</m:t>
                    </m:r>
                    <m:r>
                      <m:rPr>
                        <m:nor/>
                      </m:rPr>
                      <a:rPr lang="en-US" altLang="ja-JP" sz="2800" baseline="-25000" dirty="0"/>
                      <m:t>1</m:t>
                    </m:r>
                    <m:r>
                      <a:rPr lang="ja-JP" altLang="en-US" sz="2800" i="1" dirty="0" smtClean="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smtClean="0">
                        <a:latin typeface="Cambria Math" panose="02040503050406030204" pitchFamily="18" charset="0"/>
                      </a:rPr>
                      <m:t>・</m:t>
                    </m:r>
                    <m:r>
                      <a:rPr lang="en-US" altLang="ja-JP" sz="2800" b="1" i="1" dirty="0">
                        <a:latin typeface="Cambria Math" panose="02040503050406030204" pitchFamily="18" charset="0"/>
                      </a:rPr>
                      <m:t>𝑩𝑪</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en-US" altLang="ja-JP" sz="2800" i="1" baseline="-25000" dirty="0" smtClean="0">
                        <a:latin typeface="Cambria Math" panose="02040503050406030204" pitchFamily="18" charset="0"/>
                      </a:rPr>
                      <m:t>2</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𝑩𝑪</m:t>
                    </m:r>
                    <m:r>
                      <a:rPr lang="ja-JP" altLang="en-US" sz="2800" b="1" i="1" dirty="0">
                        <a:latin typeface="Cambria Math" panose="02040503050406030204" pitchFamily="18" charset="0"/>
                      </a:rPr>
                      <m:t>・</m:t>
                    </m:r>
                    <m:r>
                      <a:rPr lang="en-US" altLang="ja-JP" sz="2800" b="1" i="1" dirty="0" smtClean="0">
                        <a:latin typeface="Cambria Math" panose="02040503050406030204" pitchFamily="18" charset="0"/>
                      </a:rPr>
                      <m:t>𝑪𝑫</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m:rPr>
                        <m:nor/>
                      </m:rPr>
                      <a:rPr lang="en-US" altLang="ja-JP" sz="2800" dirty="0"/>
                      <m:t>U</m:t>
                    </m:r>
                    <m:r>
                      <m:rPr>
                        <m:nor/>
                      </m:rPr>
                      <a:rPr lang="en-US" altLang="ja-JP" sz="2800" baseline="-25000" dirty="0"/>
                      <m:t>1</m:t>
                    </m:r>
                    <m:r>
                      <m:rPr>
                        <m:nor/>
                      </m:rPr>
                      <a:rPr lang="en-US" altLang="ja-JP" sz="2800" dirty="0"/>
                      <m:t>U</m:t>
                    </m:r>
                    <m:r>
                      <a:rPr lang="en-US" altLang="ja-JP" sz="2800" i="1" baseline="-25000" dirty="0">
                        <a:latin typeface="Cambria Math" panose="02040503050406030204" pitchFamily="18" charset="0"/>
                      </a:rPr>
                      <m:t>2</m:t>
                    </m:r>
                  </m:oMath>
                </a14:m>
                <a:endParaRPr lang="en-US" altLang="ja-JP" sz="2800" b="1" i="1" dirty="0"/>
              </a:p>
              <a:p>
                <a:pPr marL="0" indent="0">
                  <a:buNone/>
                </a:pPr>
                <a:endParaRPr lang="en-US" altLang="ja-JP" sz="2800" dirty="0"/>
              </a:p>
              <a:p>
                <a:pPr>
                  <a:buFont typeface="Wingdings" panose="05000000000000000000" pitchFamily="2" charset="2"/>
                  <a:buChar char="l"/>
                </a:pPr>
                <a:r>
                  <a:rPr lang="ja-JP" altLang="en-US" sz="2400" dirty="0"/>
                  <a:t>伸びていれば値は１に近づく</a:t>
                </a:r>
                <a:endParaRPr lang="en-US" altLang="ja-JP" sz="2400" dirty="0"/>
              </a:p>
              <a:p>
                <a:pPr>
                  <a:buFont typeface="Wingdings" panose="05000000000000000000" pitchFamily="2" charset="2"/>
                  <a:buChar char="l"/>
                </a:pPr>
                <a:r>
                  <a:rPr lang="ja-JP" altLang="en-US" sz="2400" dirty="0"/>
                  <a:t>曲がっていれば低い値が算出され、しきい値で判別する</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t="-1667"/>
                </a:stretch>
              </a:blipFill>
            </p:spPr>
            <p:txBody>
              <a:bodyPr/>
              <a:lstStyle/>
              <a:p>
                <a:r>
                  <a:rPr lang="ja-JP" altLang="en-US">
                    <a:noFill/>
                  </a:rPr>
                  <a:t> </a:t>
                </a:r>
              </a:p>
            </p:txBody>
          </p:sp>
        </mc:Fallback>
      </mc:AlternateContent>
      <p:sp>
        <p:nvSpPr>
          <p:cNvPr id="15" name="下矢印 3">
            <a:extLst>
              <a:ext uri="{FF2B5EF4-FFF2-40B4-BE49-F238E27FC236}">
                <a16:creationId xmlns="" xmlns:a16="http://schemas.microsoft.com/office/drawing/2014/main" id="{D1805642-3FBC-4EDC-BB82-4C899AE0D3EA}"/>
              </a:ext>
            </a:extLst>
          </p:cNvPr>
          <p:cNvSpPr/>
          <p:nvPr/>
        </p:nvSpPr>
        <p:spPr>
          <a:xfrm>
            <a:off x="1882970" y="4972000"/>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6" name="グループ化 15">
            <a:extLst>
              <a:ext uri="{FF2B5EF4-FFF2-40B4-BE49-F238E27FC236}">
                <a16:creationId xmlns="" xmlns:a16="http://schemas.microsoft.com/office/drawing/2014/main" id="{FBCDB2EE-7DC2-48F8-B373-B318A78C8A27}"/>
              </a:ext>
            </a:extLst>
          </p:cNvPr>
          <p:cNvGrpSpPr/>
          <p:nvPr/>
        </p:nvGrpSpPr>
        <p:grpSpPr>
          <a:xfrm>
            <a:off x="9239504" y="285954"/>
            <a:ext cx="2310812" cy="6297408"/>
            <a:chOff x="9239504" y="285954"/>
            <a:chExt cx="2310812" cy="6297408"/>
          </a:xfrm>
        </p:grpSpPr>
        <mc:AlternateContent xmlns:mc="http://schemas.openxmlformats.org/markup-compatibility/2006">
          <mc:Choice xmlns="" xmlns:am3d="http://schemas.microsoft.com/office/drawing/2017/model3d" Requires="am3d">
            <p:graphicFrame>
              <p:nvGraphicFramePr>
                <p:cNvPr id="17" name="3D モデル 16" descr="手 2">
                  <a:extLst>
                    <a:ext uri="{FF2B5EF4-FFF2-40B4-BE49-F238E27FC236}">
                      <a16:creationId xmlns:a16="http://schemas.microsoft.com/office/drawing/2014/main" id="{3AC3DFF5-3B96-4485-9C1A-7C96C43BB703}"/>
                    </a:ext>
                  </a:extLst>
                </p:cNvPr>
                <p:cNvGraphicFramePr>
                  <a:graphicFrameLocks noChangeAspect="1"/>
                </p:cNvGraphicFramePr>
                <p:nvPr>
                  <p:extLst/>
                </p:nvPr>
              </p:nvGraphicFramePr>
              <p:xfrm>
                <a:off x="923950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6"/>
                <a:stretch>
                  <a:fillRect/>
                </a:stretch>
              </p:blipFill>
              <p:spPr>
                <a:xfrm>
                  <a:off x="9239504" y="285954"/>
                  <a:ext cx="2310812" cy="6297408"/>
                </a:xfrm>
                <a:prstGeom prst="rect">
                  <a:avLst/>
                </a:prstGeom>
              </p:spPr>
            </p:pic>
          </mc:Fallback>
        </mc:AlternateContent>
        <p:sp>
          <p:nvSpPr>
            <p:cNvPr id="18" name="楕円 17">
              <a:extLst>
                <a:ext uri="{FF2B5EF4-FFF2-40B4-BE49-F238E27FC236}">
                  <a16:creationId xmlns="" xmlns:a16="http://schemas.microsoft.com/office/drawing/2014/main" id="{0D5A5CE4-BF45-4DE3-80B3-77DF219D35D7}"/>
                </a:ext>
              </a:extLst>
            </p:cNvPr>
            <p:cNvSpPr/>
            <p:nvPr/>
          </p:nvSpPr>
          <p:spPr>
            <a:xfrm>
              <a:off x="927490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 xmlns:a16="http://schemas.microsoft.com/office/drawing/2014/main" id="{6098BC05-0CD3-47CC-B440-A94D745C6780}"/>
                </a:ext>
              </a:extLst>
            </p:cNvPr>
            <p:cNvSpPr/>
            <p:nvPr/>
          </p:nvSpPr>
          <p:spPr>
            <a:xfrm>
              <a:off x="1067523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 xmlns:a16="http://schemas.microsoft.com/office/drawing/2014/main" id="{53FF1E9E-2CA0-4237-BCE3-05BE31BB30C3}"/>
                </a:ext>
              </a:extLst>
            </p:cNvPr>
            <p:cNvSpPr/>
            <p:nvPr/>
          </p:nvSpPr>
          <p:spPr>
            <a:xfrm>
              <a:off x="1085468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 xmlns:a16="http://schemas.microsoft.com/office/drawing/2014/main" id="{DF9A007A-FE07-44F6-A45D-93105CC818C9}"/>
                </a:ext>
              </a:extLst>
            </p:cNvPr>
            <p:cNvSpPr/>
            <p:nvPr/>
          </p:nvSpPr>
          <p:spPr>
            <a:xfrm>
              <a:off x="1048862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 xmlns:a16="http://schemas.microsoft.com/office/drawing/2014/main" id="{42510E75-E874-4D03-89E7-5916AC1C96E1}"/>
                </a:ext>
              </a:extLst>
            </p:cNvPr>
            <p:cNvSpPr/>
            <p:nvPr/>
          </p:nvSpPr>
          <p:spPr>
            <a:xfrm rot="9900000" flipH="1">
              <a:off x="945078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 xmlns:a16="http://schemas.microsoft.com/office/drawing/2014/main" id="{16FE71A8-E45F-4FD7-AC78-377EF63C9C9C}"/>
                </a:ext>
              </a:extLst>
            </p:cNvPr>
            <p:cNvSpPr/>
            <p:nvPr/>
          </p:nvSpPr>
          <p:spPr>
            <a:xfrm rot="15049750" flipH="1">
              <a:off x="10608945" y="312985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 xmlns:a16="http://schemas.microsoft.com/office/drawing/2014/main" id="{15D34CDD-576B-4E3B-A813-04C23BB8CE02}"/>
                </a:ext>
              </a:extLst>
            </p:cNvPr>
            <p:cNvSpPr/>
            <p:nvPr/>
          </p:nvSpPr>
          <p:spPr>
            <a:xfrm rot="18429489" flipH="1">
              <a:off x="1051563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5" name="テキスト ボックス 24">
            <a:extLst>
              <a:ext uri="{FF2B5EF4-FFF2-40B4-BE49-F238E27FC236}">
                <a16:creationId xmlns="" xmlns:a16="http://schemas.microsoft.com/office/drawing/2014/main" id="{AF2806C7-11FE-47DB-BB7A-8B99D508C797}"/>
              </a:ext>
            </a:extLst>
          </p:cNvPr>
          <p:cNvSpPr txBox="1"/>
          <p:nvPr/>
        </p:nvSpPr>
        <p:spPr>
          <a:xfrm>
            <a:off x="8933377" y="281375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6" name="テキスト ボックス 25">
            <a:extLst>
              <a:ext uri="{FF2B5EF4-FFF2-40B4-BE49-F238E27FC236}">
                <a16:creationId xmlns="" xmlns:a16="http://schemas.microsoft.com/office/drawing/2014/main" id="{2CA43D30-98AC-4F30-9EF1-929ACF9C0DFA}"/>
              </a:ext>
            </a:extLst>
          </p:cNvPr>
          <p:cNvSpPr txBox="1"/>
          <p:nvPr/>
        </p:nvSpPr>
        <p:spPr>
          <a:xfrm>
            <a:off x="10854688" y="2134739"/>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7" name="テキスト ボックス 26">
            <a:extLst>
              <a:ext uri="{FF2B5EF4-FFF2-40B4-BE49-F238E27FC236}">
                <a16:creationId xmlns="" xmlns:a16="http://schemas.microsoft.com/office/drawing/2014/main" id="{8D059513-0203-42FA-9A59-4DF213708565}"/>
              </a:ext>
            </a:extLst>
          </p:cNvPr>
          <p:cNvSpPr txBox="1"/>
          <p:nvPr/>
        </p:nvSpPr>
        <p:spPr>
          <a:xfrm>
            <a:off x="11267776" y="3488974"/>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8" name="テキスト ボックス 27">
            <a:extLst>
              <a:ext uri="{FF2B5EF4-FFF2-40B4-BE49-F238E27FC236}">
                <a16:creationId xmlns="" xmlns:a16="http://schemas.microsoft.com/office/drawing/2014/main" id="{2C464CE8-94BE-4DC5-95F1-1AA20BEA22F0}"/>
              </a:ext>
            </a:extLst>
          </p:cNvPr>
          <p:cNvSpPr txBox="1"/>
          <p:nvPr/>
        </p:nvSpPr>
        <p:spPr>
          <a:xfrm>
            <a:off x="11039135" y="447241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105997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 xmlns:a16="http://schemas.microsoft.com/office/drawing/2014/main" id="{5E389E3D-0ECB-43B8-9911-71FD61223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829"/>
          <a:stretch/>
        </p:blipFill>
        <p:spPr>
          <a:xfrm>
            <a:off x="7691108" y="2363502"/>
            <a:ext cx="3402659" cy="3610293"/>
          </a:xfrm>
          <a:prstGeom prst="rect">
            <a:avLst/>
          </a:prstGeom>
        </p:spPr>
      </p:pic>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識別手法の問題</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4627511"/>
              </a:xfrm>
            </p:spPr>
            <p:txBody>
              <a:bodyPr>
                <a:normAutofit fontScale="92500" lnSpcReduction="10000"/>
              </a:bodyPr>
              <a:lstStyle/>
              <a:p>
                <a:pPr>
                  <a:buFont typeface="Wingdings" panose="05000000000000000000" pitchFamily="2" charset="2"/>
                  <a:buChar char="l"/>
                </a:pPr>
                <a:r>
                  <a:rPr kumimoji="1" lang="ja-JP" altLang="en-US" dirty="0"/>
                  <a:t>指を曲げた状態（</a:t>
                </a:r>
                <a:r>
                  <a:rPr kumimoji="1" lang="en-US" altLang="ja-JP" dirty="0"/>
                  <a:t>90</a:t>
                </a:r>
                <a:r>
                  <a:rPr kumimoji="1" lang="ja-JP" altLang="en-US" dirty="0"/>
                  <a:t>度）と折り畳んだ状態（</a:t>
                </a:r>
                <a:r>
                  <a:rPr kumimoji="1" lang="en-US" altLang="ja-JP" dirty="0"/>
                  <a:t>180</a:t>
                </a:r>
                <a:r>
                  <a:rPr kumimoji="1" lang="ja-JP" altLang="en-US" dirty="0"/>
                  <a:t>度）の　　</a:t>
                </a:r>
                <a:r>
                  <a:rPr kumimoji="1" lang="ja-JP" altLang="en-US" dirty="0" smtClean="0"/>
                  <a:t>　　　</a:t>
                </a:r>
                <a:r>
                  <a:rPr kumimoji="1" lang="ja-JP" altLang="en-US" dirty="0"/>
                  <a:t>　区別が不可能</a:t>
                </a:r>
                <a:endParaRPr kumimoji="1" lang="en-US" altLang="ja-JP" dirty="0"/>
              </a:p>
              <a:p>
                <a:pPr>
                  <a:buFont typeface="Wingdings" panose="05000000000000000000" pitchFamily="2" charset="2"/>
                  <a:buChar char="l"/>
                </a:pPr>
                <a14:m>
                  <m:oMath xmlns:m="http://schemas.openxmlformats.org/officeDocument/2006/math">
                    <m:r>
                      <m:rPr>
                        <m:nor/>
                      </m:rPr>
                      <a:rPr lang="en-US" altLang="ja-JP" dirty="0"/>
                      <m:t>U</m:t>
                    </m:r>
                    <m:r>
                      <m:rPr>
                        <m:nor/>
                      </m:rPr>
                      <a:rPr lang="en-US" altLang="ja-JP" baseline="-25000" dirty="0"/>
                      <m:t>1</m:t>
                    </m:r>
                    <m:r>
                      <a:rPr lang="ja-JP" altLang="en-US" i="1" dirty="0">
                        <a:latin typeface="Cambria Math" panose="02040503050406030204" pitchFamily="18" charset="0"/>
                      </a:rPr>
                      <m:t>＝</m:t>
                    </m:r>
                    <m:r>
                      <a:rPr lang="en-US" altLang="ja-JP" b="1" i="1" dirty="0">
                        <a:latin typeface="Cambria Math" panose="02040503050406030204" pitchFamily="18" charset="0"/>
                      </a:rPr>
                      <m:t>𝑨𝑩</m:t>
                    </m:r>
                    <m:r>
                      <a:rPr lang="ja-JP" altLang="en-US" b="1"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smtClean="0">
                        <a:latin typeface="Cambria Math"/>
                      </a:rPr>
                      <m:t>　　</m:t>
                    </m:r>
                    <m:r>
                      <m:rPr>
                        <m:nor/>
                      </m:rPr>
                      <a:rPr lang="en-US" altLang="ja-JP" dirty="0"/>
                      <m:t>U</m:t>
                    </m:r>
                    <m:r>
                      <a:rPr lang="en-US" altLang="ja-JP" i="1" baseline="-25000" dirty="0">
                        <a:latin typeface="Cambria Math" panose="02040503050406030204" pitchFamily="18" charset="0"/>
                      </a:rPr>
                      <m:t>2</m:t>
                    </m:r>
                    <m:r>
                      <a:rPr lang="ja-JP" altLang="en-US"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a:latin typeface="Cambria Math" panose="02040503050406030204" pitchFamily="18" charset="0"/>
                      </a:rPr>
                      <m:t>・</m:t>
                    </m:r>
                    <m:r>
                      <a:rPr lang="en-US" altLang="ja-JP" b="1" i="1" dirty="0">
                        <a:latin typeface="Cambria Math" panose="02040503050406030204" pitchFamily="18" charset="0"/>
                      </a:rPr>
                      <m:t>𝑪𝑫</m:t>
                    </m:r>
                  </m:oMath>
                </a14:m>
                <a:endParaRPr lang="en-US" altLang="ja-JP" b="1" i="1" dirty="0"/>
              </a:p>
              <a:p>
                <a:pPr>
                  <a:buFont typeface="Wingdings" panose="05000000000000000000" pitchFamily="2" charset="2"/>
                  <a:buChar char="l"/>
                </a:pPr>
                <a14:m>
                  <m:oMath xmlns:m="http://schemas.openxmlformats.org/officeDocument/2006/math">
                    <m:r>
                      <m:rPr>
                        <m:nor/>
                      </m:rPr>
                      <a:rPr lang="en-US" altLang="ja-JP" dirty="0"/>
                      <m:t>U</m:t>
                    </m:r>
                    <m:r>
                      <a:rPr lang="ja-JP" altLang="en-US" i="1" dirty="0">
                        <a:latin typeface="Cambria Math" panose="02040503050406030204" pitchFamily="18" charset="0"/>
                      </a:rPr>
                      <m:t>＝</m:t>
                    </m:r>
                    <m:r>
                      <m:rPr>
                        <m:nor/>
                      </m:rPr>
                      <a:rPr lang="en-US" altLang="ja-JP" dirty="0"/>
                      <m:t>U</m:t>
                    </m:r>
                    <m:r>
                      <m:rPr>
                        <m:nor/>
                      </m:rPr>
                      <a:rPr lang="en-US" altLang="ja-JP" baseline="-25000" dirty="0"/>
                      <m:t>1</m:t>
                    </m:r>
                    <m:r>
                      <m:rPr>
                        <m:nor/>
                      </m:rPr>
                      <a:rPr lang="en-US" altLang="ja-JP" dirty="0"/>
                      <m:t>U</m:t>
                    </m:r>
                    <m:r>
                      <a:rPr lang="en-US" altLang="ja-JP" i="1" baseline="-25000" dirty="0">
                        <a:latin typeface="Cambria Math" panose="02040503050406030204" pitchFamily="18" charset="0"/>
                      </a:rPr>
                      <m:t>2</m:t>
                    </m:r>
                  </m:oMath>
                </a14:m>
                <a:endParaRPr lang="en-US" altLang="ja-JP" b="1" i="1" dirty="0"/>
              </a:p>
              <a:p>
                <a:pPr>
                  <a:buFont typeface="Wingdings" panose="05000000000000000000" pitchFamily="2" charset="2"/>
                  <a:buChar char="l"/>
                </a:pPr>
                <a:r>
                  <a:rPr lang="ja-JP" altLang="en-US" dirty="0"/>
                  <a:t>曲げた状態：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en-US" altLang="ja-JP"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ja-JP" altLang="en-US" i="1" dirty="0">
                        <a:latin typeface="Cambria Math" panose="02040503050406030204" pitchFamily="18" charset="0"/>
                      </a:rPr>
                      <m:t>＝</m:t>
                    </m:r>
                    <m:r>
                      <a:rPr lang="en-US" altLang="ja-JP" i="1" dirty="0">
                        <a:latin typeface="Cambria Math"/>
                      </a:rPr>
                      <m:t>0.5</m:t>
                    </m:r>
                  </m:oMath>
                </a14:m>
                <a:endParaRPr lang="en-US" altLang="ja-JP" b="1" i="1" dirty="0">
                  <a:latin typeface="ＭＳ ゴシック" panose="020B0609070205080204" pitchFamily="49" charset="-128"/>
                  <a:ea typeface="ＭＳ ゴシック" panose="020B0609070205080204" pitchFamily="49" charset="-128"/>
                </a:endParaRPr>
              </a:p>
              <a:p>
                <a:pPr>
                  <a:buFont typeface="Wingdings" panose="05000000000000000000" pitchFamily="2" charset="2"/>
                  <a:buChar char="l"/>
                </a:pPr>
                <a:r>
                  <a:rPr lang="ja-JP" altLang="en-US" dirty="0"/>
                  <a:t>折り畳んだ状態：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b="0" i="1" dirty="0" smtClean="0">
                        <a:latin typeface="Cambria Math"/>
                      </a:rPr>
                      <m:t>0</m:t>
                    </m:r>
                    <m:r>
                      <a:rPr lang="en-US" altLang="ja-JP" dirty="0">
                        <a:latin typeface="Cambria Math" panose="02040503050406030204" pitchFamily="18" charset="0"/>
                      </a:rPr>
                      <m:t>×</m:t>
                    </m:r>
                    <m:r>
                      <a:rPr lang="en-US" altLang="ja-JP" i="1" dirty="0">
                        <a:latin typeface="Cambria Math"/>
                      </a:rPr>
                      <m:t>0</m:t>
                    </m:r>
                    <m:r>
                      <a:rPr lang="ja-JP" altLang="en-US" i="1" dirty="0">
                        <a:latin typeface="Cambria Math" panose="02040503050406030204" pitchFamily="18" charset="0"/>
                      </a:rPr>
                      <m:t>＝</m:t>
                    </m:r>
                    <m:r>
                      <a:rPr lang="en-US" altLang="ja-JP" i="1" dirty="0">
                        <a:latin typeface="Cambria Math"/>
                      </a:rPr>
                      <m:t>0</m:t>
                    </m:r>
                  </m:oMath>
                </a14:m>
                <a:endParaRPr lang="en-US" altLang="ja-JP" dirty="0"/>
              </a:p>
              <a:p>
                <a:pPr>
                  <a:buFont typeface="Wingdings" panose="05000000000000000000" pitchFamily="2" charset="2"/>
                  <a:buChar char="l"/>
                </a:pPr>
                <a:r>
                  <a:rPr lang="ja-JP" altLang="en-US" dirty="0"/>
                  <a:t>差が少なく検出が困難</a:t>
                </a:r>
                <a:endParaRPr lang="en-US" altLang="ja-JP" dirty="0"/>
              </a:p>
              <a:p>
                <a:pPr>
                  <a:buFont typeface="Wingdings" panose="05000000000000000000" pitchFamily="2" charset="2"/>
                  <a:buChar char="l"/>
                </a:pPr>
                <a:r>
                  <a:rPr lang="ja-JP" altLang="en-US" dirty="0"/>
                  <a:t>手話では明確に折り曲げ角を指定</a:t>
                </a:r>
                <a:endParaRPr lang="en-US" altLang="ja-JP" dirty="0"/>
              </a:p>
              <a:p>
                <a:pPr>
                  <a:buFont typeface="Wingdings" panose="05000000000000000000" pitchFamily="2" charset="2"/>
                  <a:buChar char="l"/>
                </a:pPr>
                <a:r>
                  <a:rPr lang="ja-JP" altLang="en-US" dirty="0"/>
                  <a:t>大きく異なると誤りの原因</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xmlns:a14="http://schemas.microsoft.com/office/drawing/2010/main" xmlns="" id="{FD4F6D6D-94A0-4535-9D1A-058CBC0FC65D}"/>
                  </a:ext>
                </a:extLst>
              </p:cNvPr>
              <p:cNvSpPr>
                <a:spLocks noGrp="1" noRot="1" noChangeAspect="1" noMove="1" noResize="1" noEditPoints="1" noAdjustHandles="1" noChangeArrowheads="1" noChangeShapeType="1" noTextEdit="1"/>
              </p:cNvSpPr>
              <p:nvPr>
                <p:ph idx="1"/>
              </p:nvPr>
            </p:nvSpPr>
            <p:spPr>
              <a:xfrm>
                <a:off x="838200" y="1820863"/>
                <a:ext cx="10515600" cy="4627511"/>
              </a:xfrm>
              <a:blipFill rotWithShape="1">
                <a:blip r:embed="rId4"/>
                <a:stretch>
                  <a:fillRect l="-1217" t="-3294" b="-1186"/>
                </a:stretch>
              </a:blipFill>
            </p:spPr>
            <p:txBody>
              <a:bodyPr/>
              <a:lstStyle/>
              <a:p>
                <a:r>
                  <a:rPr lang="ja-JP" altLang="en-US">
                    <a:noFill/>
                  </a:rPr>
                  <a:t> </a:t>
                </a:r>
              </a:p>
            </p:txBody>
          </p:sp>
        </mc:Fallback>
      </mc:AlternateContent>
      <p:sp>
        <p:nvSpPr>
          <p:cNvPr id="5" name="テキスト ボックス 4">
            <a:extLst>
              <a:ext uri="{FF2B5EF4-FFF2-40B4-BE49-F238E27FC236}">
                <a16:creationId xmlns="" xmlns:a16="http://schemas.microsoft.com/office/drawing/2014/main" id="{FA23425C-0A4F-477A-983C-4FC9D5B83B5C}"/>
              </a:ext>
            </a:extLst>
          </p:cNvPr>
          <p:cNvSpPr txBox="1"/>
          <p:nvPr/>
        </p:nvSpPr>
        <p:spPr>
          <a:xfrm>
            <a:off x="7330816" y="6194458"/>
            <a:ext cx="4123245"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日本能率協会マネジメントセンター　手話技能検定公式テキスト</a:t>
            </a:r>
            <a:endParaRPr kumimoji="1" lang="en-US" altLang="ja-JP" sz="1050" dirty="0"/>
          </a:p>
        </p:txBody>
      </p:sp>
    </p:spTree>
    <p:extLst>
      <p:ext uri="{BB962C8B-B14F-4D97-AF65-F5344CB8AC3E}">
        <p14:creationId xmlns:p14="http://schemas.microsoft.com/office/powerpoint/2010/main" val="2335962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指曲げ伸ばしの識別手法（新手法）</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a:latin typeface="Cambria Math" panose="02040503050406030204" pitchFamily="18" charset="0"/>
                      </a:rPr>
                      <m:t>・</m:t>
                    </m:r>
                    <m:r>
                      <a:rPr lang="en-US" altLang="ja-JP" sz="2800" b="1" i="1" dirty="0">
                        <a:latin typeface="Cambria Math" panose="02040503050406030204" pitchFamily="18" charset="0"/>
                      </a:rPr>
                      <m:t>𝑪𝑫</m:t>
                    </m:r>
                  </m:oMath>
                </a14:m>
                <a:endParaRPr lang="en-US" altLang="ja-JP" sz="2800" b="1" i="1" dirty="0"/>
              </a:p>
              <a:p>
                <a:pPr>
                  <a:buFont typeface="Wingdings" panose="05000000000000000000" pitchFamily="2" charset="2"/>
                  <a:buChar char="l"/>
                </a:pPr>
                <a:endParaRPr lang="en-US" altLang="ja-JP" sz="2400" dirty="0"/>
              </a:p>
              <a:p>
                <a:pPr marL="0" indent="0">
                  <a:buNone/>
                </a:pPr>
                <a:endParaRPr lang="en-US" altLang="ja-JP" sz="2800" dirty="0"/>
              </a:p>
              <a:p>
                <a:pPr>
                  <a:buFont typeface="Wingdings" panose="05000000000000000000" pitchFamily="2" charset="2"/>
                  <a:buChar char="l"/>
                </a:pPr>
                <a:r>
                  <a:rPr lang="ja-JP" altLang="en-US" sz="2800" dirty="0"/>
                  <a:t>指が・・・</a:t>
                </a:r>
                <a:endParaRPr lang="en-US" altLang="ja-JP" sz="2800" dirty="0"/>
              </a:p>
              <a:p>
                <a:pPr lvl="1">
                  <a:buFont typeface="Wingdings" panose="05000000000000000000" pitchFamily="2" charset="2"/>
                  <a:buChar char="l"/>
                </a:pPr>
                <a:r>
                  <a:rPr lang="ja-JP" altLang="en-US" sz="2400" dirty="0"/>
                  <a:t>伸びていれば値は１に近づく</a:t>
                </a:r>
                <a:endParaRPr lang="en-US" altLang="ja-JP" sz="2400" dirty="0"/>
              </a:p>
              <a:p>
                <a:pPr lvl="1">
                  <a:buFont typeface="Wingdings" panose="05000000000000000000" pitchFamily="2" charset="2"/>
                  <a:buChar char="l"/>
                </a:pPr>
                <a:r>
                  <a:rPr lang="ja-JP" altLang="en-US" sz="2400" dirty="0"/>
                  <a:t>直角に曲がった状態であれば</a:t>
                </a:r>
                <a:r>
                  <a:rPr lang="en-US" altLang="ja-JP" sz="2400" dirty="0"/>
                  <a:t>0</a:t>
                </a:r>
                <a:r>
                  <a:rPr lang="ja-JP" altLang="en-US" sz="2400" dirty="0"/>
                  <a:t>に近づく</a:t>
                </a:r>
                <a:endParaRPr lang="en-US" altLang="ja-JP" sz="2400" dirty="0"/>
              </a:p>
              <a:p>
                <a:pPr lvl="1">
                  <a:buFont typeface="Wingdings" panose="05000000000000000000" pitchFamily="2" charset="2"/>
                  <a:buChar char="l"/>
                </a:pPr>
                <a:r>
                  <a:rPr lang="ja-JP" altLang="en-US" sz="2400" dirty="0"/>
                  <a:t>折り畳んだ状態であれば</a:t>
                </a:r>
                <a:r>
                  <a:rPr lang="en-US" altLang="ja-JP" sz="2400" dirty="0"/>
                  <a:t>-1</a:t>
                </a:r>
                <a:r>
                  <a:rPr lang="ja-JP" altLang="en-US" sz="2400" dirty="0"/>
                  <a:t>に近づく</a:t>
                </a:r>
                <a:endParaRPr lang="en-US" altLang="ja-JP" sz="2400" dirty="0"/>
              </a:p>
              <a:p>
                <a:pPr>
                  <a:buFont typeface="Wingdings" panose="05000000000000000000" pitchFamily="2" charset="2"/>
                  <a:buChar char="l"/>
                </a:pPr>
                <a:endParaRPr lang="en-US" altLang="ja-JP" sz="2400" dirty="0"/>
              </a:p>
              <a:p>
                <a:pPr>
                  <a:buFont typeface="Wingdings" panose="05000000000000000000" pitchFamily="2" charset="2"/>
                  <a:buChar char="l"/>
                </a:pPr>
                <a:r>
                  <a:rPr lang="en-US" altLang="ja-JP" sz="2400" dirty="0"/>
                  <a:t>3</a:t>
                </a:r>
                <a:r>
                  <a:rPr lang="ja-JP" altLang="en-US" sz="2400" dirty="0" err="1"/>
                  <a:t>つの</a:t>
                </a:r>
                <a:r>
                  <a:rPr lang="ja-JP" altLang="en-US" sz="2400"/>
                  <a:t>状態を</a:t>
                </a:r>
                <a:r>
                  <a:rPr lang="ja-JP" altLang="en-US" sz="2400" dirty="0"/>
                  <a:t>基準にしきい値を用いて判別する</a:t>
                </a:r>
                <a:endParaRPr lang="en-US" altLang="ja-JP" sz="2400" dirty="0"/>
              </a:p>
              <a:p>
                <a:pPr>
                  <a:buFont typeface="Wingdings" panose="05000000000000000000" pitchFamily="2" charset="2"/>
                  <a:buChar char="l"/>
                </a:pPr>
                <a:r>
                  <a:rPr lang="ja-JP" altLang="en-US" sz="2800" dirty="0"/>
                  <a:t>従来手法より細かい動作が識別可能</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a:stretch>
              </a:blipFill>
            </p:spPr>
            <p:txBody>
              <a:bodyPr/>
              <a:lstStyle/>
              <a:p>
                <a:r>
                  <a:rPr lang="ja-JP" altLang="en-US">
                    <a:noFill/>
                  </a:rPr>
                  <a:t> </a:t>
                </a:r>
              </a:p>
            </p:txBody>
          </p:sp>
        </mc:Fallback>
      </mc:AlternateContent>
      <p:sp>
        <p:nvSpPr>
          <p:cNvPr id="15" name="下矢印 3">
            <a:extLst>
              <a:ext uri="{FF2B5EF4-FFF2-40B4-BE49-F238E27FC236}">
                <a16:creationId xmlns="" xmlns:a16="http://schemas.microsoft.com/office/drawing/2014/main" id="{D1805642-3FBC-4EDC-BB82-4C899AE0D3EA}"/>
              </a:ext>
            </a:extLst>
          </p:cNvPr>
          <p:cNvSpPr/>
          <p:nvPr/>
        </p:nvSpPr>
        <p:spPr>
          <a:xfrm>
            <a:off x="2091361" y="2553402"/>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mc:AlternateContent xmlns:mc="http://schemas.openxmlformats.org/markup-compatibility/2006">
        <mc:Choice xmlns="" xmlns:am3d="http://schemas.microsoft.com/office/drawing/2017/model3d" Requires="am3d">
          <p:graphicFrame>
            <p:nvGraphicFramePr>
              <p:cNvPr id="53" name="3D モデル 52" descr="手 2">
                <a:extLst>
                  <a:ext uri="{FF2B5EF4-FFF2-40B4-BE49-F238E27FC236}">
                    <a16:creationId xmlns:a16="http://schemas.microsoft.com/office/drawing/2014/main" id="{701CE952-3B5A-4026-85C8-97E5FD58A0F6}"/>
                  </a:ext>
                </a:extLst>
              </p:cNvPr>
              <p:cNvGraphicFramePr>
                <a:graphicFrameLocks noChangeAspect="1"/>
              </p:cNvGraphicFramePr>
              <p:nvPr>
                <p:extLst>
                  <p:ext uri="{D42A27DB-BD31-4B8C-83A1-F6EECF244321}">
                    <p14:modId xmlns:p14="http://schemas.microsoft.com/office/powerpoint/2010/main" val="671375428"/>
                  </p:ext>
                </p:extLst>
              </p:nvPr>
            </p:nvGraphicFramePr>
            <p:xfrm>
              <a:off x="925662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モデル 52" descr="手 2">
                <a:extLst>
                  <a:ext uri="{FF2B5EF4-FFF2-40B4-BE49-F238E27FC236}">
                    <a16:creationId xmlns="" xmlns:a16="http://schemas.microsoft.com/office/drawing/2014/main" xmlns:am3d="http://schemas.microsoft.com/office/drawing/2017/model3d" id="{701CE952-3B5A-4026-85C8-97E5FD58A0F6}"/>
                  </a:ext>
                </a:extLst>
              </p:cNvPr>
              <p:cNvPicPr>
                <a:picLocks noGrp="1" noRot="1" noChangeAspect="1" noMove="1" noResize="1" noEditPoints="1" noAdjustHandles="1" noChangeArrowheads="1" noChangeShapeType="1" noCrop="1"/>
              </p:cNvPicPr>
              <p:nvPr/>
            </p:nvPicPr>
            <p:blipFill>
              <a:blip r:embed="rId6"/>
              <a:stretch>
                <a:fillRect/>
              </a:stretch>
            </p:blipFill>
            <p:spPr>
              <a:xfrm>
                <a:off x="9256624" y="285954"/>
                <a:ext cx="2310812" cy="6297408"/>
              </a:xfrm>
              <a:prstGeom prst="rect">
                <a:avLst/>
              </a:prstGeom>
            </p:spPr>
          </p:pic>
        </mc:Fallback>
      </mc:AlternateContent>
      <p:sp>
        <p:nvSpPr>
          <p:cNvPr id="54" name="楕円 53">
            <a:extLst>
              <a:ext uri="{FF2B5EF4-FFF2-40B4-BE49-F238E27FC236}">
                <a16:creationId xmlns="" xmlns:a16="http://schemas.microsoft.com/office/drawing/2014/main" id="{34B0E044-51E8-42AA-93DE-7FC2F8217AC2}"/>
              </a:ext>
            </a:extLst>
          </p:cNvPr>
          <p:cNvSpPr/>
          <p:nvPr/>
        </p:nvSpPr>
        <p:spPr>
          <a:xfrm>
            <a:off x="929202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 xmlns:a16="http://schemas.microsoft.com/office/drawing/2014/main" id="{A50A1C2C-0318-43CC-8CF4-1CB85AFBE3B9}"/>
              </a:ext>
            </a:extLst>
          </p:cNvPr>
          <p:cNvSpPr/>
          <p:nvPr/>
        </p:nvSpPr>
        <p:spPr>
          <a:xfrm>
            <a:off x="1069235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 xmlns:a16="http://schemas.microsoft.com/office/drawing/2014/main" id="{B73004DF-53C3-403D-85B0-7AF9D95F4570}"/>
              </a:ext>
            </a:extLst>
          </p:cNvPr>
          <p:cNvSpPr/>
          <p:nvPr/>
        </p:nvSpPr>
        <p:spPr>
          <a:xfrm>
            <a:off x="1087180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 xmlns:a16="http://schemas.microsoft.com/office/drawing/2014/main" id="{3F5A1C89-BD59-4095-9C18-1CCF8F81CCE1}"/>
              </a:ext>
            </a:extLst>
          </p:cNvPr>
          <p:cNvSpPr/>
          <p:nvPr/>
        </p:nvSpPr>
        <p:spPr>
          <a:xfrm>
            <a:off x="1050574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 xmlns:a16="http://schemas.microsoft.com/office/drawing/2014/main" id="{D9B814DA-FBE1-4106-9F38-E7028398344C}"/>
              </a:ext>
            </a:extLst>
          </p:cNvPr>
          <p:cNvSpPr/>
          <p:nvPr/>
        </p:nvSpPr>
        <p:spPr>
          <a:xfrm rot="9900000" flipH="1">
            <a:off x="946790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 xmlns:a16="http://schemas.microsoft.com/office/drawing/2014/main" id="{249B73F2-C583-43D5-9F44-62A2EA60D532}"/>
              </a:ext>
            </a:extLst>
          </p:cNvPr>
          <p:cNvSpPr/>
          <p:nvPr/>
        </p:nvSpPr>
        <p:spPr>
          <a:xfrm rot="18429489" flipH="1">
            <a:off x="1053275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 xmlns:a16="http://schemas.microsoft.com/office/drawing/2014/main" id="{4ABB6D54-BB2E-4816-8328-744A428B8597}"/>
              </a:ext>
            </a:extLst>
          </p:cNvPr>
          <p:cNvSpPr txBox="1"/>
          <p:nvPr/>
        </p:nvSpPr>
        <p:spPr>
          <a:xfrm>
            <a:off x="8948200" y="2842643"/>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1" name="テキスト ボックス 60">
            <a:extLst>
              <a:ext uri="{FF2B5EF4-FFF2-40B4-BE49-F238E27FC236}">
                <a16:creationId xmlns="" xmlns:a16="http://schemas.microsoft.com/office/drawing/2014/main" id="{5E556A0A-9D62-4AE6-8573-17B6A8A55179}"/>
              </a:ext>
            </a:extLst>
          </p:cNvPr>
          <p:cNvSpPr txBox="1"/>
          <p:nvPr/>
        </p:nvSpPr>
        <p:spPr>
          <a:xfrm>
            <a:off x="11006934" y="2356697"/>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2" name="テキスト ボックス 61">
            <a:extLst>
              <a:ext uri="{FF2B5EF4-FFF2-40B4-BE49-F238E27FC236}">
                <a16:creationId xmlns="" xmlns:a16="http://schemas.microsoft.com/office/drawing/2014/main" id="{35A19A42-F1DD-43E5-8BCF-1124E5F1D7FB}"/>
              </a:ext>
            </a:extLst>
          </p:cNvPr>
          <p:cNvSpPr txBox="1"/>
          <p:nvPr/>
        </p:nvSpPr>
        <p:spPr>
          <a:xfrm>
            <a:off x="11291865" y="3546342"/>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3" name="テキスト ボックス 62">
            <a:extLst>
              <a:ext uri="{FF2B5EF4-FFF2-40B4-BE49-F238E27FC236}">
                <a16:creationId xmlns="" xmlns:a16="http://schemas.microsoft.com/office/drawing/2014/main" id="{2907E8E9-3071-460A-BA57-5A494C24F116}"/>
              </a:ext>
            </a:extLst>
          </p:cNvPr>
          <p:cNvSpPr txBox="1"/>
          <p:nvPr/>
        </p:nvSpPr>
        <p:spPr>
          <a:xfrm>
            <a:off x="11073165" y="4447110"/>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4" name="下矢印 3">
            <a:extLst>
              <a:ext uri="{FF2B5EF4-FFF2-40B4-BE49-F238E27FC236}">
                <a16:creationId xmlns="" xmlns:a16="http://schemas.microsoft.com/office/drawing/2014/main" id="{70558627-B592-4DE4-AAA9-3994EDA43878}"/>
              </a:ext>
            </a:extLst>
          </p:cNvPr>
          <p:cNvSpPr/>
          <p:nvPr/>
        </p:nvSpPr>
        <p:spPr>
          <a:xfrm>
            <a:off x="2091361" y="5093441"/>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Tree>
    <p:extLst>
      <p:ext uri="{BB962C8B-B14F-4D97-AF65-F5344CB8AC3E}">
        <p14:creationId xmlns:p14="http://schemas.microsoft.com/office/powerpoint/2010/main" val="6467467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指識別の新手法の実演</a:t>
            </a:r>
          </a:p>
        </p:txBody>
      </p:sp>
      <p:pic>
        <p:nvPicPr>
          <p:cNvPr id="3" name="新手法人差し指1">
            <a:hlinkClick r:id="" action="ppaction://media"/>
            <a:extLst>
              <a:ext uri="{FF2B5EF4-FFF2-40B4-BE49-F238E27FC236}">
                <a16:creationId xmlns="" xmlns:a16="http://schemas.microsoft.com/office/drawing/2014/main" id="{D3E47A1D-6544-4635-8FFC-B401E04E46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6885" y="1438216"/>
            <a:ext cx="8698230" cy="4892754"/>
          </a:xfrm>
          <a:prstGeom prst="rect">
            <a:avLst/>
          </a:prstGeom>
        </p:spPr>
      </p:pic>
    </p:spTree>
    <p:extLst>
      <p:ext uri="{BB962C8B-B14F-4D97-AF65-F5344CB8AC3E}">
        <p14:creationId xmlns:p14="http://schemas.microsoft.com/office/powerpoint/2010/main" val="33060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本研究の背景（従来手法）</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1223126"/>
          </a:xfrm>
        </p:spPr>
        <p:txBody>
          <a:bodyPr>
            <a:normAutofit/>
          </a:bodyPr>
          <a:lstStyle/>
          <a:p>
            <a:pPr>
              <a:buFont typeface="Wingdings" panose="05000000000000000000" pitchFamily="2" charset="2"/>
              <a:buChar char="l"/>
            </a:pPr>
            <a:r>
              <a:rPr kumimoji="1" lang="ja-JP" altLang="en-US" sz="3200" dirty="0"/>
              <a:t>手話を習得する手段</a:t>
            </a:r>
            <a:endParaRPr kumimoji="1" lang="en-US" altLang="ja-JP" sz="3200" dirty="0"/>
          </a:p>
          <a:p>
            <a:pPr lvl="1">
              <a:buFont typeface="Wingdings" panose="05000000000000000000" pitchFamily="2" charset="2"/>
              <a:buChar char="l"/>
            </a:pPr>
            <a:r>
              <a:rPr lang="ja-JP" altLang="en-US" dirty="0"/>
              <a:t>書籍、ビデオ教材、</a:t>
            </a:r>
            <a:r>
              <a:rPr lang="en-US" altLang="ja-JP" dirty="0"/>
              <a:t>Web</a:t>
            </a:r>
            <a:r>
              <a:rPr lang="ja-JP" altLang="en-US" dirty="0"/>
              <a:t>サイト</a:t>
            </a:r>
            <a:endParaRPr lang="en-US" altLang="ja-JP" dirty="0"/>
          </a:p>
          <a:p>
            <a:pPr>
              <a:buFont typeface="Wingdings" panose="05000000000000000000" pitchFamily="2" charset="2"/>
              <a:buChar char="l"/>
            </a:pPr>
            <a:endParaRPr lang="en-US" altLang="ja-JP" dirty="0"/>
          </a:p>
          <a:p>
            <a:pPr marL="0" indent="0">
              <a:buNone/>
            </a:pPr>
            <a:endParaRPr kumimoji="1" lang="ja-JP" altLang="en-US" sz="3200" dirty="0"/>
          </a:p>
        </p:txBody>
      </p:sp>
      <p:pic>
        <p:nvPicPr>
          <p:cNvPr id="5" name="図 4">
            <a:extLst>
              <a:ext uri="{FF2B5EF4-FFF2-40B4-BE49-F238E27FC236}">
                <a16:creationId xmlns="" xmlns:a16="http://schemas.microsoft.com/office/drawing/2014/main" id="{1D7CEF2D-57A2-43B1-98DD-30FF5B54A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254216"/>
            <a:ext cx="3464672" cy="2211952"/>
          </a:xfrm>
          <a:prstGeom prst="rect">
            <a:avLst/>
          </a:prstGeom>
        </p:spPr>
      </p:pic>
      <p:sp>
        <p:nvSpPr>
          <p:cNvPr id="11" name="テキスト ボックス 10">
            <a:extLst>
              <a:ext uri="{FF2B5EF4-FFF2-40B4-BE49-F238E27FC236}">
                <a16:creationId xmlns="" xmlns:a16="http://schemas.microsoft.com/office/drawing/2014/main" id="{5E170083-8964-41F7-948C-511A932245B6}"/>
              </a:ext>
            </a:extLst>
          </p:cNvPr>
          <p:cNvSpPr txBox="1"/>
          <p:nvPr/>
        </p:nvSpPr>
        <p:spPr>
          <a:xfrm>
            <a:off x="508911" y="6137152"/>
            <a:ext cx="4123245"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日本能率協会マネジメントセンター　手話技能検定公式テキスト</a:t>
            </a:r>
            <a:endParaRPr kumimoji="1" lang="en-US" altLang="ja-JP" sz="1050" dirty="0"/>
          </a:p>
        </p:txBody>
      </p:sp>
      <p:sp>
        <p:nvSpPr>
          <p:cNvPr id="12" name="テキスト ボックス 11">
            <a:extLst>
              <a:ext uri="{FF2B5EF4-FFF2-40B4-BE49-F238E27FC236}">
                <a16:creationId xmlns="" xmlns:a16="http://schemas.microsoft.com/office/drawing/2014/main" id="{6E39500E-5C88-48AF-9E3C-AC8E1DB186A8}"/>
              </a:ext>
            </a:extLst>
          </p:cNvPr>
          <p:cNvSpPr txBox="1"/>
          <p:nvPr/>
        </p:nvSpPr>
        <p:spPr>
          <a:xfrm>
            <a:off x="1988484" y="5676396"/>
            <a:ext cx="1164101" cy="461665"/>
          </a:xfrm>
          <a:prstGeom prst="rect">
            <a:avLst/>
          </a:prstGeom>
          <a:noFill/>
        </p:spPr>
        <p:txBody>
          <a:bodyPr wrap="none" rtlCol="0">
            <a:spAutoFit/>
          </a:bodyPr>
          <a:lstStyle/>
          <a:p>
            <a:r>
              <a:rPr kumimoji="1" lang="ja-JP" altLang="en-US" sz="2400" dirty="0"/>
              <a:t>イラスト</a:t>
            </a:r>
          </a:p>
        </p:txBody>
      </p:sp>
      <p:sp>
        <p:nvSpPr>
          <p:cNvPr id="8" name="テキスト ボックス 7">
            <a:extLst>
              <a:ext uri="{FF2B5EF4-FFF2-40B4-BE49-F238E27FC236}">
                <a16:creationId xmlns="" xmlns:a16="http://schemas.microsoft.com/office/drawing/2014/main" id="{558A4881-633D-4A72-9A94-0553E2446AFB}"/>
              </a:ext>
            </a:extLst>
          </p:cNvPr>
          <p:cNvSpPr txBox="1"/>
          <p:nvPr/>
        </p:nvSpPr>
        <p:spPr>
          <a:xfrm>
            <a:off x="5950346" y="5676394"/>
            <a:ext cx="800219" cy="461665"/>
          </a:xfrm>
          <a:prstGeom prst="rect">
            <a:avLst/>
          </a:prstGeom>
          <a:noFill/>
        </p:spPr>
        <p:txBody>
          <a:bodyPr wrap="none" rtlCol="0">
            <a:spAutoFit/>
          </a:bodyPr>
          <a:lstStyle/>
          <a:p>
            <a:r>
              <a:rPr kumimoji="1" lang="ja-JP" altLang="en-US" sz="2400" dirty="0"/>
              <a:t>写真</a:t>
            </a:r>
          </a:p>
        </p:txBody>
      </p:sp>
      <p:pic>
        <p:nvPicPr>
          <p:cNvPr id="9" name="図 8">
            <a:extLst>
              <a:ext uri="{FF2B5EF4-FFF2-40B4-BE49-F238E27FC236}">
                <a16:creationId xmlns="" xmlns:a16="http://schemas.microsoft.com/office/drawing/2014/main" id="{9EC61011-6A47-4EF8-8409-516F466771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3315" y="2922982"/>
            <a:ext cx="2639048" cy="2619246"/>
          </a:xfrm>
          <a:prstGeom prst="rect">
            <a:avLst/>
          </a:prstGeom>
        </p:spPr>
      </p:pic>
      <p:pic>
        <p:nvPicPr>
          <p:cNvPr id="10" name="図 9">
            <a:extLst>
              <a:ext uri="{FF2B5EF4-FFF2-40B4-BE49-F238E27FC236}">
                <a16:creationId xmlns="" xmlns:a16="http://schemas.microsoft.com/office/drawing/2014/main" id="{CAE674D0-C1A4-4DC2-9B8E-911FA5840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494" y="3165984"/>
            <a:ext cx="3301765" cy="2211952"/>
          </a:xfrm>
          <a:prstGeom prst="rect">
            <a:avLst/>
          </a:prstGeom>
        </p:spPr>
      </p:pic>
      <p:sp>
        <p:nvSpPr>
          <p:cNvPr id="13" name="テキスト ボックス 12">
            <a:extLst>
              <a:ext uri="{FF2B5EF4-FFF2-40B4-BE49-F238E27FC236}">
                <a16:creationId xmlns="" xmlns:a16="http://schemas.microsoft.com/office/drawing/2014/main" id="{91DE3311-3F34-4EA8-865B-61EF15157333}"/>
              </a:ext>
            </a:extLst>
          </p:cNvPr>
          <p:cNvSpPr txBox="1"/>
          <p:nvPr/>
        </p:nvSpPr>
        <p:spPr>
          <a:xfrm>
            <a:off x="9730265" y="5676394"/>
            <a:ext cx="800220" cy="461665"/>
          </a:xfrm>
          <a:prstGeom prst="rect">
            <a:avLst/>
          </a:prstGeom>
          <a:noFill/>
        </p:spPr>
        <p:txBody>
          <a:bodyPr wrap="none" rtlCol="0">
            <a:spAutoFit/>
          </a:bodyPr>
          <a:lstStyle/>
          <a:p>
            <a:pPr algn="ctr"/>
            <a:r>
              <a:rPr kumimoji="1" lang="ja-JP" altLang="en-US" sz="2400" dirty="0"/>
              <a:t>動画</a:t>
            </a:r>
          </a:p>
        </p:txBody>
      </p:sp>
      <p:sp>
        <p:nvSpPr>
          <p:cNvPr id="16" name="テキスト ボックス 15">
            <a:extLst>
              <a:ext uri="{FF2B5EF4-FFF2-40B4-BE49-F238E27FC236}">
                <a16:creationId xmlns="" xmlns:a16="http://schemas.microsoft.com/office/drawing/2014/main" id="{83F3ABD0-3C21-4EF8-A8D4-73497B8E1A5E}"/>
              </a:ext>
            </a:extLst>
          </p:cNvPr>
          <p:cNvSpPr txBox="1"/>
          <p:nvPr/>
        </p:nvSpPr>
        <p:spPr>
          <a:xfrm>
            <a:off x="9351957" y="6137152"/>
            <a:ext cx="1548822" cy="253916"/>
          </a:xfrm>
          <a:prstGeom prst="rect">
            <a:avLst/>
          </a:prstGeom>
          <a:noFill/>
        </p:spPr>
        <p:txBody>
          <a:bodyPr wrap="none" rtlCol="0">
            <a:spAutoFit/>
          </a:bodyPr>
          <a:lstStyle/>
          <a:p>
            <a:pPr algn="ctr"/>
            <a:r>
              <a:rPr kumimoji="1" lang="ja-JP" altLang="en-US" sz="1050" dirty="0"/>
              <a:t>出典：</a:t>
            </a:r>
            <a:r>
              <a:rPr kumimoji="1" lang="en-US" altLang="ja-JP" sz="1050" dirty="0"/>
              <a:t> NHK</a:t>
            </a:r>
            <a:r>
              <a:rPr kumimoji="1" lang="ja-JP" altLang="en-US" sz="1050" dirty="0"/>
              <a:t>　</a:t>
            </a:r>
            <a:r>
              <a:rPr kumimoji="1" lang="en-US" altLang="ja-JP" sz="1050" dirty="0"/>
              <a:t>NHK</a:t>
            </a:r>
            <a:r>
              <a:rPr kumimoji="1" lang="ja-JP" altLang="en-US" sz="1050" dirty="0"/>
              <a:t>手話</a:t>
            </a:r>
            <a:r>
              <a:rPr kumimoji="1" lang="en-US" altLang="ja-JP" sz="1050" dirty="0"/>
              <a:t>CG</a:t>
            </a:r>
          </a:p>
        </p:txBody>
      </p:sp>
      <p:sp>
        <p:nvSpPr>
          <p:cNvPr id="17" name="テキスト ボックス 16">
            <a:extLst>
              <a:ext uri="{FF2B5EF4-FFF2-40B4-BE49-F238E27FC236}">
                <a16:creationId xmlns="" xmlns:a16="http://schemas.microsoft.com/office/drawing/2014/main" id="{9C1B4920-776F-4656-B121-7B4AE472AC5A}"/>
              </a:ext>
            </a:extLst>
          </p:cNvPr>
          <p:cNvSpPr txBox="1"/>
          <p:nvPr/>
        </p:nvSpPr>
        <p:spPr>
          <a:xfrm>
            <a:off x="4984536" y="6132538"/>
            <a:ext cx="2731838"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主婦の友社　ゼロからわかる手話入門</a:t>
            </a:r>
            <a:endParaRPr kumimoji="1" lang="en-US" altLang="ja-JP" sz="1050" dirty="0"/>
          </a:p>
        </p:txBody>
      </p:sp>
    </p:spTree>
    <p:extLst>
      <p:ext uri="{BB962C8B-B14F-4D97-AF65-F5344CB8AC3E}">
        <p14:creationId xmlns:p14="http://schemas.microsoft.com/office/powerpoint/2010/main" val="2099608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本研究の背景（問題点）</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577937" y="4173745"/>
            <a:ext cx="5798799" cy="2237873"/>
          </a:xfrm>
        </p:spPr>
        <p:txBody>
          <a:bodyPr>
            <a:normAutofit/>
          </a:bodyPr>
          <a:lstStyle/>
          <a:p>
            <a:pPr>
              <a:buFont typeface="Wingdings" panose="05000000000000000000" pitchFamily="2" charset="2"/>
              <a:buChar char="l"/>
            </a:pPr>
            <a:r>
              <a:rPr kumimoji="1" lang="ja-JP" altLang="en-US" sz="2800" dirty="0"/>
              <a:t>イラスト、写真：静止画であり　　　</a:t>
            </a:r>
            <a:r>
              <a:rPr kumimoji="1" lang="ja-JP" altLang="en-US" sz="2800" dirty="0">
                <a:solidFill>
                  <a:srgbClr val="C00000"/>
                </a:solidFill>
              </a:rPr>
              <a:t>動き</a:t>
            </a:r>
            <a:r>
              <a:rPr kumimoji="1" lang="ja-JP" altLang="en-US" sz="2800" dirty="0"/>
              <a:t>の表現が難しい</a:t>
            </a:r>
            <a:endParaRPr kumimoji="1" lang="en-US" altLang="ja-JP" sz="2800" dirty="0"/>
          </a:p>
          <a:p>
            <a:pPr>
              <a:buFont typeface="Wingdings" panose="05000000000000000000" pitchFamily="2" charset="2"/>
              <a:buChar char="l"/>
            </a:pPr>
            <a:endParaRPr kumimoji="1" lang="ja-JP" altLang="en-US" sz="3200" dirty="0"/>
          </a:p>
        </p:txBody>
      </p:sp>
      <p:pic>
        <p:nvPicPr>
          <p:cNvPr id="5" name="図 4">
            <a:extLst>
              <a:ext uri="{FF2B5EF4-FFF2-40B4-BE49-F238E27FC236}">
                <a16:creationId xmlns="" xmlns:a16="http://schemas.microsoft.com/office/drawing/2014/main" id="{1D7CEF2D-57A2-43B1-98DD-30FF5B54A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38" y="1895731"/>
            <a:ext cx="3261444" cy="2082206"/>
          </a:xfrm>
          <a:prstGeom prst="rect">
            <a:avLst/>
          </a:prstGeom>
        </p:spPr>
      </p:pic>
      <p:pic>
        <p:nvPicPr>
          <p:cNvPr id="7" name="図 6">
            <a:extLst>
              <a:ext uri="{FF2B5EF4-FFF2-40B4-BE49-F238E27FC236}">
                <a16:creationId xmlns="" xmlns:a16="http://schemas.microsoft.com/office/drawing/2014/main" id="{90ED4ED6-76AB-4827-905B-232B166579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1940" y="1747308"/>
            <a:ext cx="2104126" cy="2088337"/>
          </a:xfrm>
          <a:prstGeom prst="rect">
            <a:avLst/>
          </a:prstGeom>
        </p:spPr>
      </p:pic>
      <p:sp>
        <p:nvSpPr>
          <p:cNvPr id="9" name="コンテンツ プレースホルダー 2">
            <a:extLst>
              <a:ext uri="{FF2B5EF4-FFF2-40B4-BE49-F238E27FC236}">
                <a16:creationId xmlns="" xmlns:a16="http://schemas.microsoft.com/office/drawing/2014/main" id="{75D92217-9ECA-4E9D-A659-497FE2176228}"/>
              </a:ext>
            </a:extLst>
          </p:cNvPr>
          <p:cNvSpPr txBox="1">
            <a:spLocks/>
          </p:cNvSpPr>
          <p:nvPr/>
        </p:nvSpPr>
        <p:spPr>
          <a:xfrm>
            <a:off x="6531585" y="4173745"/>
            <a:ext cx="5105400" cy="223787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sz="2800" dirty="0"/>
              <a:t>全般：</a:t>
            </a:r>
            <a:r>
              <a:rPr lang="ja-JP" altLang="en-US" sz="2800" dirty="0">
                <a:solidFill>
                  <a:srgbClr val="C00000"/>
                </a:solidFill>
              </a:rPr>
              <a:t>利き手が反転</a:t>
            </a:r>
            <a:r>
              <a:rPr lang="ja-JP" altLang="en-US" sz="2800" dirty="0"/>
              <a:t>する特性</a:t>
            </a:r>
            <a:endParaRPr lang="en-US" altLang="ja-JP" sz="2800" dirty="0"/>
          </a:p>
          <a:p>
            <a:pPr marL="0" indent="0">
              <a:buNone/>
            </a:pPr>
            <a:r>
              <a:rPr lang="en-US" altLang="ja-JP" sz="2800" dirty="0">
                <a:solidFill>
                  <a:srgbClr val="C00000"/>
                </a:solidFill>
              </a:rPr>
              <a:t>	</a:t>
            </a:r>
            <a:r>
              <a:rPr lang="ja-JP" altLang="en-US" sz="2800" dirty="0">
                <a:solidFill>
                  <a:srgbClr val="C00000"/>
                </a:solidFill>
              </a:rPr>
              <a:t>　 限られた視点</a:t>
            </a:r>
            <a:r>
              <a:rPr lang="ja-JP" altLang="en-US" sz="2800" dirty="0"/>
              <a:t>方向</a:t>
            </a:r>
            <a:endParaRPr lang="en-US" altLang="ja-JP" dirty="0"/>
          </a:p>
          <a:p>
            <a:pPr marL="457200" lvl="1" indent="0">
              <a:buFont typeface="Arial" pitchFamily="34" charset="0"/>
              <a:buNone/>
            </a:pPr>
            <a:r>
              <a:rPr lang="ja-JP" altLang="en-US" dirty="0"/>
              <a:t>　</a:t>
            </a:r>
            <a:r>
              <a:rPr lang="en-US" altLang="ja-JP" dirty="0"/>
              <a:t>	</a:t>
            </a:r>
            <a:r>
              <a:rPr lang="ja-JP" altLang="en-US" dirty="0"/>
              <a:t>　 </a:t>
            </a:r>
            <a:r>
              <a:rPr lang="ja-JP" altLang="en-US" dirty="0">
                <a:solidFill>
                  <a:srgbClr val="C00000"/>
                </a:solidFill>
              </a:rPr>
              <a:t>合否の確認</a:t>
            </a:r>
            <a:r>
              <a:rPr lang="ja-JP" altLang="en-US" dirty="0"/>
              <a:t>ができない</a:t>
            </a:r>
            <a:endParaRPr lang="en-US" altLang="ja-JP" dirty="0"/>
          </a:p>
          <a:p>
            <a:pPr>
              <a:buFont typeface="Wingdings" panose="05000000000000000000" pitchFamily="2" charset="2"/>
              <a:buChar char="l"/>
            </a:pPr>
            <a:endParaRPr lang="ja-JP" altLang="en-US" sz="3600" dirty="0"/>
          </a:p>
        </p:txBody>
      </p:sp>
      <p:pic>
        <p:nvPicPr>
          <p:cNvPr id="10" name="グラフィックス 9" descr="ユーザー">
            <a:extLst>
              <a:ext uri="{FF2B5EF4-FFF2-40B4-BE49-F238E27FC236}">
                <a16:creationId xmlns="" xmlns:a16="http://schemas.microsoft.com/office/drawing/2014/main" id="{18DAAC9D-EC53-4FF0-B3DF-D1E2F4E35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069648" y="1640810"/>
            <a:ext cx="1910592" cy="1910592"/>
          </a:xfrm>
          <a:prstGeom prst="rect">
            <a:avLst/>
          </a:prstGeom>
        </p:spPr>
      </p:pic>
      <p:pic>
        <p:nvPicPr>
          <p:cNvPr id="13" name="グラフィックス 12" descr="ユーザー">
            <a:extLst>
              <a:ext uri="{FF2B5EF4-FFF2-40B4-BE49-F238E27FC236}">
                <a16:creationId xmlns="" xmlns:a16="http://schemas.microsoft.com/office/drawing/2014/main" id="{38141148-A83A-4942-AD79-96A10CE5E9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935027" y="2067345"/>
            <a:ext cx="1910592" cy="1910592"/>
          </a:xfrm>
          <a:prstGeom prst="rect">
            <a:avLst/>
          </a:prstGeom>
        </p:spPr>
      </p:pic>
      <p:sp>
        <p:nvSpPr>
          <p:cNvPr id="14" name="正方形/長方形 13">
            <a:extLst>
              <a:ext uri="{FF2B5EF4-FFF2-40B4-BE49-F238E27FC236}">
                <a16:creationId xmlns="" xmlns:a16="http://schemas.microsoft.com/office/drawing/2014/main" id="{B49695A6-54AC-4596-ABE4-221328904D58}"/>
              </a:ext>
            </a:extLst>
          </p:cNvPr>
          <p:cNvSpPr/>
          <p:nvPr/>
        </p:nvSpPr>
        <p:spPr>
          <a:xfrm>
            <a:off x="6720277" y="1388283"/>
            <a:ext cx="2104126" cy="191059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論理積ゲート 14">
            <a:extLst>
              <a:ext uri="{FF2B5EF4-FFF2-40B4-BE49-F238E27FC236}">
                <a16:creationId xmlns="" xmlns:a16="http://schemas.microsoft.com/office/drawing/2014/main" id="{E86F5B98-5954-4DC6-B15A-4E24A1099687}"/>
              </a:ext>
            </a:extLst>
          </p:cNvPr>
          <p:cNvSpPr/>
          <p:nvPr/>
        </p:nvSpPr>
        <p:spPr>
          <a:xfrm rot="15076226">
            <a:off x="6790275" y="2798749"/>
            <a:ext cx="782435" cy="240011"/>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フローチャート: 論理積ゲート 15">
            <a:extLst>
              <a:ext uri="{FF2B5EF4-FFF2-40B4-BE49-F238E27FC236}">
                <a16:creationId xmlns="" xmlns:a16="http://schemas.microsoft.com/office/drawing/2014/main" id="{159F6D31-77FA-416D-B166-19771DAF58E7}"/>
              </a:ext>
            </a:extLst>
          </p:cNvPr>
          <p:cNvSpPr/>
          <p:nvPr/>
        </p:nvSpPr>
        <p:spPr>
          <a:xfrm rot="17343667">
            <a:off x="10377631" y="3268181"/>
            <a:ext cx="695485" cy="248220"/>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 xmlns:a16="http://schemas.microsoft.com/office/drawing/2014/main" id="{2E488FF8-F616-4220-9B95-EDB5AB3E7A71}"/>
              </a:ext>
            </a:extLst>
          </p:cNvPr>
          <p:cNvSpPr txBox="1"/>
          <p:nvPr/>
        </p:nvSpPr>
        <p:spPr>
          <a:xfrm>
            <a:off x="508911" y="5915883"/>
            <a:ext cx="4123245"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日本能率協会マネジメントセンター　手話技能検定公式テキスト</a:t>
            </a:r>
            <a:endParaRPr kumimoji="1" lang="en-US" altLang="ja-JP" sz="1050" dirty="0"/>
          </a:p>
        </p:txBody>
      </p:sp>
      <p:sp>
        <p:nvSpPr>
          <p:cNvPr id="18" name="テキスト ボックス 17">
            <a:extLst>
              <a:ext uri="{FF2B5EF4-FFF2-40B4-BE49-F238E27FC236}">
                <a16:creationId xmlns="" xmlns:a16="http://schemas.microsoft.com/office/drawing/2014/main" id="{BE0CF703-E828-4991-817E-9C54A6D00CBE}"/>
              </a:ext>
            </a:extLst>
          </p:cNvPr>
          <p:cNvSpPr txBox="1"/>
          <p:nvPr/>
        </p:nvSpPr>
        <p:spPr>
          <a:xfrm>
            <a:off x="508911" y="6185706"/>
            <a:ext cx="2731838"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主婦の友社　ゼロからわかる手話入門</a:t>
            </a:r>
            <a:endParaRPr kumimoji="1" lang="en-US" altLang="ja-JP" sz="1050" dirty="0"/>
          </a:p>
        </p:txBody>
      </p:sp>
      <p:sp>
        <p:nvSpPr>
          <p:cNvPr id="19" name="テキスト ボックス 18">
            <a:extLst>
              <a:ext uri="{FF2B5EF4-FFF2-40B4-BE49-F238E27FC236}">
                <a16:creationId xmlns="" xmlns:a16="http://schemas.microsoft.com/office/drawing/2014/main" id="{3F6217E5-BD57-4861-99B1-7B5B46DB1237}"/>
              </a:ext>
            </a:extLst>
          </p:cNvPr>
          <p:cNvSpPr txBox="1"/>
          <p:nvPr/>
        </p:nvSpPr>
        <p:spPr>
          <a:xfrm>
            <a:off x="6674018" y="1829949"/>
            <a:ext cx="996311" cy="707886"/>
          </a:xfrm>
          <a:prstGeom prst="rect">
            <a:avLst/>
          </a:prstGeom>
          <a:noFill/>
        </p:spPr>
        <p:txBody>
          <a:bodyPr wrap="square" rtlCol="0">
            <a:spAutoFit/>
          </a:bodyPr>
          <a:lstStyle/>
          <a:p>
            <a:pPr algn="ctr"/>
            <a:r>
              <a:rPr kumimoji="1" lang="ja-JP" altLang="en-US" sz="2000" b="1" dirty="0"/>
              <a:t>右手（左側）</a:t>
            </a:r>
            <a:endParaRPr kumimoji="1" lang="en-US" altLang="ja-JP" sz="2000" b="1" dirty="0"/>
          </a:p>
        </p:txBody>
      </p:sp>
      <p:sp>
        <p:nvSpPr>
          <p:cNvPr id="20" name="テキスト ボックス 19">
            <a:extLst>
              <a:ext uri="{FF2B5EF4-FFF2-40B4-BE49-F238E27FC236}">
                <a16:creationId xmlns="" xmlns:a16="http://schemas.microsoft.com/office/drawing/2014/main" id="{B9D33E73-5CCD-48E6-966F-2287AF86FA08}"/>
              </a:ext>
            </a:extLst>
          </p:cNvPr>
          <p:cNvSpPr txBox="1"/>
          <p:nvPr/>
        </p:nvSpPr>
        <p:spPr>
          <a:xfrm>
            <a:off x="7274184" y="3374398"/>
            <a:ext cx="996311" cy="400110"/>
          </a:xfrm>
          <a:prstGeom prst="rect">
            <a:avLst/>
          </a:prstGeom>
          <a:noFill/>
        </p:spPr>
        <p:txBody>
          <a:bodyPr wrap="square" rtlCol="0">
            <a:spAutoFit/>
          </a:bodyPr>
          <a:lstStyle/>
          <a:p>
            <a:pPr algn="ctr"/>
            <a:r>
              <a:rPr kumimoji="1" lang="ja-JP" altLang="en-US" sz="2000" b="1" dirty="0"/>
              <a:t>教材</a:t>
            </a:r>
            <a:endParaRPr kumimoji="1" lang="en-US" altLang="ja-JP" sz="2000" b="1" dirty="0"/>
          </a:p>
        </p:txBody>
      </p:sp>
      <p:sp>
        <p:nvSpPr>
          <p:cNvPr id="21" name="テキスト ボックス 20">
            <a:extLst>
              <a:ext uri="{FF2B5EF4-FFF2-40B4-BE49-F238E27FC236}">
                <a16:creationId xmlns="" xmlns:a16="http://schemas.microsoft.com/office/drawing/2014/main" id="{6CC083B2-B1C8-49D1-9436-03D83B69D86D}"/>
              </a:ext>
            </a:extLst>
          </p:cNvPr>
          <p:cNvSpPr txBox="1"/>
          <p:nvPr/>
        </p:nvSpPr>
        <p:spPr>
          <a:xfrm>
            <a:off x="9387567" y="3675731"/>
            <a:ext cx="996311" cy="400110"/>
          </a:xfrm>
          <a:prstGeom prst="rect">
            <a:avLst/>
          </a:prstGeom>
          <a:noFill/>
        </p:spPr>
        <p:txBody>
          <a:bodyPr wrap="square" rtlCol="0">
            <a:spAutoFit/>
          </a:bodyPr>
          <a:lstStyle/>
          <a:p>
            <a:pPr algn="ctr"/>
            <a:r>
              <a:rPr kumimoji="1" lang="ja-JP" altLang="en-US" sz="2000" b="1" dirty="0"/>
              <a:t>学習者</a:t>
            </a:r>
            <a:endParaRPr kumimoji="1" lang="en-US" altLang="ja-JP" sz="2000" b="1" dirty="0"/>
          </a:p>
        </p:txBody>
      </p:sp>
      <p:sp>
        <p:nvSpPr>
          <p:cNvPr id="22" name="テキスト ボックス 21">
            <a:extLst>
              <a:ext uri="{FF2B5EF4-FFF2-40B4-BE49-F238E27FC236}">
                <a16:creationId xmlns="" xmlns:a16="http://schemas.microsoft.com/office/drawing/2014/main" id="{FD13304B-2D00-4C75-9AB5-399DEA998177}"/>
              </a:ext>
            </a:extLst>
          </p:cNvPr>
          <p:cNvSpPr txBox="1"/>
          <p:nvPr/>
        </p:nvSpPr>
        <p:spPr>
          <a:xfrm>
            <a:off x="10357489" y="2671483"/>
            <a:ext cx="996311" cy="400110"/>
          </a:xfrm>
          <a:prstGeom prst="rect">
            <a:avLst/>
          </a:prstGeom>
          <a:noFill/>
        </p:spPr>
        <p:txBody>
          <a:bodyPr wrap="square" rtlCol="0">
            <a:spAutoFit/>
          </a:bodyPr>
          <a:lstStyle/>
          <a:p>
            <a:pPr algn="ctr"/>
            <a:r>
              <a:rPr kumimoji="1" lang="ja-JP" altLang="en-US" sz="2000" b="1" dirty="0"/>
              <a:t>右手</a:t>
            </a:r>
            <a:endParaRPr kumimoji="1" lang="en-US" altLang="ja-JP" sz="2000" b="1" dirty="0"/>
          </a:p>
        </p:txBody>
      </p:sp>
    </p:spTree>
    <p:extLst>
      <p:ext uri="{BB962C8B-B14F-4D97-AF65-F5344CB8AC3E}">
        <p14:creationId xmlns:p14="http://schemas.microsoft.com/office/powerpoint/2010/main" val="4227698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本研究の目的</a:t>
            </a:r>
          </a:p>
        </p:txBody>
      </p:sp>
      <p:sp>
        <p:nvSpPr>
          <p:cNvPr id="4" name="コンテンツ プレースホルダー 2">
            <a:extLst>
              <a:ext uri="{FF2B5EF4-FFF2-40B4-BE49-F238E27FC236}">
                <a16:creationId xmlns="" xmlns:a16="http://schemas.microsoft.com/office/drawing/2014/main" id="{9F90B49F-F606-4AD5-BC5D-788D4A193C39}"/>
              </a:ext>
            </a:extLst>
          </p:cNvPr>
          <p:cNvSpPr txBox="1">
            <a:spLocks/>
          </p:cNvSpPr>
          <p:nvPr/>
        </p:nvSpPr>
        <p:spPr>
          <a:xfrm>
            <a:off x="838199" y="1929147"/>
            <a:ext cx="10515600" cy="332865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dirty="0">
                <a:solidFill>
                  <a:srgbClr val="0070C0"/>
                </a:solidFill>
              </a:rPr>
              <a:t>改善</a:t>
            </a:r>
            <a:endParaRPr lang="en-US" altLang="ja-JP" dirty="0">
              <a:solidFill>
                <a:srgbClr val="0070C0"/>
              </a:solidFill>
            </a:endParaRPr>
          </a:p>
          <a:p>
            <a:pPr lvl="1">
              <a:buFont typeface="Wingdings" panose="05000000000000000000" pitchFamily="2" charset="2"/>
              <a:buChar char="l"/>
            </a:pPr>
            <a:r>
              <a:rPr lang="ja-JP" altLang="en-US" dirty="0"/>
              <a:t> 手話を構成する重要な要素の</a:t>
            </a:r>
            <a:r>
              <a:rPr lang="ja-JP" altLang="en-US" dirty="0">
                <a:solidFill>
                  <a:srgbClr val="C00000"/>
                </a:solidFill>
              </a:rPr>
              <a:t>動きを取り入れる</a:t>
            </a:r>
            <a:endParaRPr lang="en-US" altLang="ja-JP" dirty="0">
              <a:solidFill>
                <a:srgbClr val="C00000"/>
              </a:solidFill>
            </a:endParaRPr>
          </a:p>
          <a:p>
            <a:pPr lvl="1">
              <a:buFont typeface="Wingdings" panose="05000000000000000000" pitchFamily="2" charset="2"/>
              <a:buChar char="l"/>
            </a:pPr>
            <a:r>
              <a:rPr lang="ja-JP" altLang="en-US" dirty="0"/>
              <a:t> 使用者は</a:t>
            </a:r>
            <a:r>
              <a:rPr lang="ja-JP" altLang="en-US" dirty="0">
                <a:solidFill>
                  <a:srgbClr val="C00000"/>
                </a:solidFill>
              </a:rPr>
              <a:t>任意方向から手本を観察</a:t>
            </a:r>
            <a:r>
              <a:rPr lang="ja-JP" altLang="en-US" dirty="0"/>
              <a:t>し理解を深める</a:t>
            </a:r>
            <a:endParaRPr lang="en-US" altLang="ja-JP" dirty="0"/>
          </a:p>
          <a:p>
            <a:pPr lvl="1">
              <a:buFont typeface="Wingdings" panose="05000000000000000000" pitchFamily="2" charset="2"/>
              <a:buChar char="l"/>
            </a:pPr>
            <a:r>
              <a:rPr lang="ja-JP" altLang="en-US" dirty="0"/>
              <a:t> 手本と使用者を</a:t>
            </a:r>
            <a:r>
              <a:rPr lang="ja-JP" altLang="en-US" dirty="0">
                <a:solidFill>
                  <a:srgbClr val="C00000"/>
                </a:solidFill>
              </a:rPr>
              <a:t>同じ方向</a:t>
            </a:r>
            <a:r>
              <a:rPr lang="ja-JP" altLang="en-US" dirty="0"/>
              <a:t>に配置し理解を容易に</a:t>
            </a:r>
            <a:endParaRPr lang="en-US" altLang="ja-JP" dirty="0">
              <a:solidFill>
                <a:srgbClr val="C00000"/>
              </a:solidFill>
            </a:endParaRPr>
          </a:p>
          <a:p>
            <a:pPr lvl="1">
              <a:buFont typeface="Wingdings" panose="05000000000000000000" pitchFamily="2" charset="2"/>
              <a:buChar char="l"/>
            </a:pPr>
            <a:r>
              <a:rPr lang="ja-JP" altLang="en-US" dirty="0"/>
              <a:t> </a:t>
            </a:r>
            <a:r>
              <a:rPr lang="ja-JP" altLang="en-US" dirty="0">
                <a:solidFill>
                  <a:srgbClr val="C00000"/>
                </a:solidFill>
              </a:rPr>
              <a:t>インタラクティブに採点</a:t>
            </a:r>
            <a:r>
              <a:rPr lang="ja-JP" altLang="en-US" dirty="0"/>
              <a:t>を実施し合否の確認を可能に</a:t>
            </a:r>
            <a:endParaRPr lang="en-US" altLang="ja-JP" dirty="0"/>
          </a:p>
          <a:p>
            <a:pPr>
              <a:buFont typeface="Wingdings" panose="05000000000000000000" pitchFamily="2" charset="2"/>
              <a:buChar char="l"/>
            </a:pPr>
            <a:endParaRPr lang="en-US" altLang="ja-JP" dirty="0"/>
          </a:p>
        </p:txBody>
      </p:sp>
      <p:sp>
        <p:nvSpPr>
          <p:cNvPr id="5" name="下矢印 3">
            <a:extLst>
              <a:ext uri="{FF2B5EF4-FFF2-40B4-BE49-F238E27FC236}">
                <a16:creationId xmlns="" xmlns:a16="http://schemas.microsoft.com/office/drawing/2014/main" id="{E5C37373-4087-4A94-B8F9-D01753F0F717}"/>
              </a:ext>
            </a:extLst>
          </p:cNvPr>
          <p:cNvSpPr/>
          <p:nvPr/>
        </p:nvSpPr>
        <p:spPr>
          <a:xfrm>
            <a:off x="5793823" y="4828604"/>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 xmlns:a16="http://schemas.microsoft.com/office/drawing/2014/main" id="{2385AABE-38EB-4AD4-B6B3-A2084425944E}"/>
              </a:ext>
            </a:extLst>
          </p:cNvPr>
          <p:cNvSpPr txBox="1"/>
          <p:nvPr/>
        </p:nvSpPr>
        <p:spPr>
          <a:xfrm>
            <a:off x="1530013" y="5608102"/>
            <a:ext cx="9131969" cy="646331"/>
          </a:xfrm>
          <a:prstGeom prst="rect">
            <a:avLst/>
          </a:prstGeom>
          <a:noFill/>
        </p:spPr>
        <p:txBody>
          <a:bodyPr wrap="square" rtlCol="0">
            <a:spAutoFit/>
          </a:bodyPr>
          <a:lstStyle/>
          <a:p>
            <a:r>
              <a:rPr lang="ja-JP" altLang="en-US" sz="3600" dirty="0"/>
              <a:t>直感的で理解しやすい学習ソフトウェアの開発</a:t>
            </a:r>
          </a:p>
        </p:txBody>
      </p:sp>
    </p:spTree>
    <p:extLst>
      <p:ext uri="{BB962C8B-B14F-4D97-AF65-F5344CB8AC3E}">
        <p14:creationId xmlns:p14="http://schemas.microsoft.com/office/powerpoint/2010/main" val="37758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ハンドトラッキング</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1588911"/>
          </a:xfrm>
        </p:spPr>
        <p:txBody>
          <a:bodyPr>
            <a:normAutofit/>
          </a:bodyPr>
          <a:lstStyle/>
          <a:p>
            <a:pPr>
              <a:buFont typeface="Wingdings" panose="05000000000000000000" pitchFamily="2" charset="2"/>
              <a:buChar char="l"/>
            </a:pPr>
            <a:r>
              <a:rPr kumimoji="1" lang="en-US" altLang="ja-JP" sz="2800" dirty="0"/>
              <a:t>HMD</a:t>
            </a:r>
            <a:r>
              <a:rPr kumimoji="1" lang="ja-JP" altLang="en-US" sz="2800" dirty="0"/>
              <a:t>（</a:t>
            </a:r>
            <a:r>
              <a:rPr kumimoji="1" lang="en-US" altLang="ja-JP" sz="2800" dirty="0"/>
              <a:t>Head Mounted</a:t>
            </a:r>
            <a:r>
              <a:rPr lang="ja-JP" altLang="en-US" sz="2800" dirty="0"/>
              <a:t> </a:t>
            </a:r>
            <a:r>
              <a:rPr lang="en-US" altLang="ja-JP" sz="2800" dirty="0"/>
              <a:t>Display</a:t>
            </a:r>
            <a:r>
              <a:rPr kumimoji="1" lang="ja-JP" altLang="en-US" sz="2800" dirty="0"/>
              <a:t>）は</a:t>
            </a:r>
            <a:r>
              <a:rPr kumimoji="1" lang="en-US" altLang="ja-JP" sz="2800" dirty="0"/>
              <a:t>Oculus Quest</a:t>
            </a:r>
            <a:r>
              <a:rPr kumimoji="1" lang="ja-JP" altLang="en-US" sz="2800" dirty="0"/>
              <a:t>を使用</a:t>
            </a:r>
            <a:endParaRPr kumimoji="1" lang="en-US" altLang="ja-JP" sz="2800" dirty="0"/>
          </a:p>
          <a:p>
            <a:pPr>
              <a:buFont typeface="Wingdings" panose="05000000000000000000" pitchFamily="2" charset="2"/>
              <a:buChar char="l"/>
            </a:pPr>
            <a:r>
              <a:rPr kumimoji="1" lang="ja-JP" altLang="en-US" sz="2800" dirty="0"/>
              <a:t>ハンドトラッキングは</a:t>
            </a:r>
            <a:r>
              <a:rPr kumimoji="1" lang="en-US" altLang="ja-JP" sz="2800" dirty="0"/>
              <a:t>Oculus Quest</a:t>
            </a:r>
            <a:r>
              <a:rPr kumimoji="1" lang="ja-JP" altLang="en-US" sz="2800" dirty="0"/>
              <a:t>の機能として提供</a:t>
            </a:r>
            <a:endParaRPr kumimoji="1" lang="en-US" altLang="ja-JP" sz="2800" dirty="0"/>
          </a:p>
          <a:p>
            <a:pPr>
              <a:buFont typeface="Wingdings" panose="05000000000000000000" pitchFamily="2" charset="2"/>
              <a:buChar char="l"/>
            </a:pPr>
            <a:r>
              <a:rPr kumimoji="1" lang="en-US" altLang="ja-JP" sz="2800" dirty="0"/>
              <a:t>Facebook</a:t>
            </a:r>
            <a:r>
              <a:rPr kumimoji="1" lang="ja-JP" altLang="en-US" sz="2800" dirty="0"/>
              <a:t>より公開された開発者ツールを通じて</a:t>
            </a:r>
            <a:r>
              <a:rPr kumimoji="1" lang="en-US" altLang="ja-JP" sz="2800" dirty="0"/>
              <a:t>Unity</a:t>
            </a:r>
            <a:r>
              <a:rPr kumimoji="1" lang="ja-JP" altLang="en-US" sz="2800" dirty="0"/>
              <a:t>で開発</a:t>
            </a:r>
            <a:endParaRPr kumimoji="1" lang="en-US" altLang="ja-JP" sz="2800" dirty="0"/>
          </a:p>
          <a:p>
            <a:pPr>
              <a:buFont typeface="Wingdings" panose="05000000000000000000" pitchFamily="2" charset="2"/>
              <a:buChar char="l"/>
            </a:pPr>
            <a:endParaRPr lang="en-US" altLang="ja-JP" sz="2800" dirty="0"/>
          </a:p>
        </p:txBody>
      </p:sp>
      <p:sp>
        <p:nvSpPr>
          <p:cNvPr id="4" name="下矢印 3">
            <a:extLst>
              <a:ext uri="{FF2B5EF4-FFF2-40B4-BE49-F238E27FC236}">
                <a16:creationId xmlns="" xmlns:a16="http://schemas.microsoft.com/office/drawing/2014/main" id="{E28FBF97-D3B2-41FF-A7D7-DDC8AF9C5D56}"/>
              </a:ext>
            </a:extLst>
          </p:cNvPr>
          <p:cNvSpPr/>
          <p:nvPr/>
        </p:nvSpPr>
        <p:spPr>
          <a:xfrm rot="16200000">
            <a:off x="4295769" y="459214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 xmlns:a16="http://schemas.microsoft.com/office/drawing/2014/main" id="{E2DBAFA5-B144-4857-A24F-C5316D6D98B9}"/>
              </a:ext>
            </a:extLst>
          </p:cNvPr>
          <p:cNvSpPr/>
          <p:nvPr/>
        </p:nvSpPr>
        <p:spPr>
          <a:xfrm rot="16200000">
            <a:off x="8031707" y="4609909"/>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a:extLst>
              <a:ext uri="{FF2B5EF4-FFF2-40B4-BE49-F238E27FC236}">
                <a16:creationId xmlns="" xmlns:a16="http://schemas.microsoft.com/office/drawing/2014/main" id="{2583DC95-F21D-499C-AEEF-FE9E294BF1C2}"/>
              </a:ext>
            </a:extLst>
          </p:cNvPr>
          <p:cNvGrpSpPr/>
          <p:nvPr/>
        </p:nvGrpSpPr>
        <p:grpSpPr>
          <a:xfrm>
            <a:off x="143545" y="3609475"/>
            <a:ext cx="4079540" cy="2193794"/>
            <a:chOff x="7074569" y="1661704"/>
            <a:chExt cx="5117430" cy="2636756"/>
          </a:xfrm>
        </p:grpSpPr>
        <p:pic>
          <p:nvPicPr>
            <p:cNvPr id="9" name="図 8">
              <a:extLst>
                <a:ext uri="{FF2B5EF4-FFF2-40B4-BE49-F238E27FC236}">
                  <a16:creationId xmlns="" xmlns:a16="http://schemas.microsoft.com/office/drawing/2014/main" id="{B85298D5-C8A2-4368-A823-3E13347B43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569" y="1661704"/>
              <a:ext cx="5117430" cy="2636756"/>
            </a:xfrm>
            <a:prstGeom prst="rect">
              <a:avLst/>
            </a:prstGeom>
          </p:spPr>
        </p:pic>
        <p:sp>
          <p:nvSpPr>
            <p:cNvPr id="10" name="正方形/長方形 9">
              <a:extLst>
                <a:ext uri="{FF2B5EF4-FFF2-40B4-BE49-F238E27FC236}">
                  <a16:creationId xmlns="" xmlns:a16="http://schemas.microsoft.com/office/drawing/2014/main" id="{CFF7B22B-ACFB-4F98-B13C-ED78275C4CF3}"/>
                </a:ext>
              </a:extLst>
            </p:cNvPr>
            <p:cNvSpPr/>
            <p:nvPr/>
          </p:nvSpPr>
          <p:spPr>
            <a:xfrm>
              <a:off x="8507327" y="2641599"/>
              <a:ext cx="1611232" cy="4023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a:t>
              </a:r>
            </a:p>
          </p:txBody>
        </p:sp>
        <p:sp>
          <p:nvSpPr>
            <p:cNvPr id="11" name="楕円 10">
              <a:extLst>
                <a:ext uri="{FF2B5EF4-FFF2-40B4-BE49-F238E27FC236}">
                  <a16:creationId xmlns="" xmlns:a16="http://schemas.microsoft.com/office/drawing/2014/main" id="{4B9399AD-7A6B-43EA-8CE2-B904BF27A661}"/>
                </a:ext>
              </a:extLst>
            </p:cNvPr>
            <p:cNvSpPr/>
            <p:nvPr/>
          </p:nvSpPr>
          <p:spPr>
            <a:xfrm>
              <a:off x="7423151" y="2028825"/>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 xmlns:a16="http://schemas.microsoft.com/office/drawing/2014/main" id="{02EB559A-5EF3-455A-A1D5-58FE6743F0AB}"/>
                </a:ext>
              </a:extLst>
            </p:cNvPr>
            <p:cNvSpPr/>
            <p:nvPr/>
          </p:nvSpPr>
          <p:spPr>
            <a:xfrm>
              <a:off x="11271251" y="2162420"/>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 xmlns:a16="http://schemas.microsoft.com/office/drawing/2014/main" id="{19220367-6705-45A7-8123-AB8A756FC28F}"/>
                </a:ext>
              </a:extLst>
            </p:cNvPr>
            <p:cNvSpPr/>
            <p:nvPr/>
          </p:nvSpPr>
          <p:spPr>
            <a:xfrm>
              <a:off x="10718801" y="3876651"/>
              <a:ext cx="253999" cy="26718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 xmlns:a16="http://schemas.microsoft.com/office/drawing/2014/main" id="{929BF9AE-A9A8-41CE-B075-935ECCC7FDD5}"/>
                </a:ext>
              </a:extLst>
            </p:cNvPr>
            <p:cNvSpPr/>
            <p:nvPr/>
          </p:nvSpPr>
          <p:spPr>
            <a:xfrm>
              <a:off x="8102577" y="3736131"/>
              <a:ext cx="260398" cy="260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 xmlns:a16="http://schemas.microsoft.com/office/drawing/2014/main" id="{6333FC3D-6ABC-4A65-8CE9-E71F9935C63A}"/>
              </a:ext>
            </a:extLst>
          </p:cNvPr>
          <p:cNvSpPr txBox="1"/>
          <p:nvPr/>
        </p:nvSpPr>
        <p:spPr>
          <a:xfrm>
            <a:off x="5264" y="5873586"/>
            <a:ext cx="4217821" cy="461665"/>
          </a:xfrm>
          <a:prstGeom prst="rect">
            <a:avLst/>
          </a:prstGeom>
          <a:noFill/>
        </p:spPr>
        <p:txBody>
          <a:bodyPr wrap="none" rtlCol="0">
            <a:spAutoFit/>
          </a:bodyPr>
          <a:lstStyle/>
          <a:p>
            <a:r>
              <a:rPr kumimoji="1" lang="ja-JP" altLang="en-US" sz="2400" dirty="0"/>
              <a:t>四隅の赤外線カメラで手を検出</a:t>
            </a:r>
            <a:endParaRPr kumimoji="1" lang="en-US" altLang="ja-JP" sz="2400" dirty="0"/>
          </a:p>
        </p:txBody>
      </p:sp>
      <p:sp>
        <p:nvSpPr>
          <p:cNvPr id="17" name="テキスト ボックス 16">
            <a:extLst>
              <a:ext uri="{FF2B5EF4-FFF2-40B4-BE49-F238E27FC236}">
                <a16:creationId xmlns="" xmlns:a16="http://schemas.microsoft.com/office/drawing/2014/main" id="{2669A9DE-B469-4229-860A-249F385E4B7D}"/>
              </a:ext>
            </a:extLst>
          </p:cNvPr>
          <p:cNvSpPr txBox="1"/>
          <p:nvPr/>
        </p:nvSpPr>
        <p:spPr>
          <a:xfrm>
            <a:off x="4120385" y="5788743"/>
            <a:ext cx="4608954" cy="461665"/>
          </a:xfrm>
          <a:prstGeom prst="rect">
            <a:avLst/>
          </a:prstGeom>
          <a:noFill/>
        </p:spPr>
        <p:txBody>
          <a:bodyPr wrap="none" rtlCol="0">
            <a:spAutoFit/>
          </a:bodyPr>
          <a:lstStyle/>
          <a:p>
            <a:r>
              <a:rPr kumimoji="1" lang="ja-JP" altLang="en-US" sz="2400" dirty="0"/>
              <a:t>指の関節角度を推定、手指を認識</a:t>
            </a:r>
            <a:endParaRPr kumimoji="1" lang="en-US" altLang="ja-JP" sz="2400" dirty="0"/>
          </a:p>
        </p:txBody>
      </p:sp>
      <p:sp>
        <p:nvSpPr>
          <p:cNvPr id="18" name="テキスト ボックス 17">
            <a:extLst>
              <a:ext uri="{FF2B5EF4-FFF2-40B4-BE49-F238E27FC236}">
                <a16:creationId xmlns="" xmlns:a16="http://schemas.microsoft.com/office/drawing/2014/main" id="{8C2194EA-DF40-42F8-9AFB-C9335AD90AC3}"/>
              </a:ext>
            </a:extLst>
          </p:cNvPr>
          <p:cNvSpPr txBox="1"/>
          <p:nvPr/>
        </p:nvSpPr>
        <p:spPr>
          <a:xfrm>
            <a:off x="8814152" y="5717853"/>
            <a:ext cx="3377848" cy="830997"/>
          </a:xfrm>
          <a:prstGeom prst="rect">
            <a:avLst/>
          </a:prstGeom>
          <a:noFill/>
        </p:spPr>
        <p:txBody>
          <a:bodyPr wrap="none" rtlCol="0">
            <a:spAutoFit/>
          </a:bodyPr>
          <a:lstStyle/>
          <a:p>
            <a:r>
              <a:rPr lang="ja-JP" altLang="en-US" sz="2400" dirty="0"/>
              <a:t>ゲームエンジン上に</a:t>
            </a:r>
            <a:r>
              <a:rPr lang="ja-JP" altLang="en-US" sz="2400" dirty="0" smtClean="0"/>
              <a:t>表現</a:t>
            </a:r>
            <a:endParaRPr lang="en-US" altLang="ja-JP" sz="2400" dirty="0"/>
          </a:p>
          <a:p>
            <a:r>
              <a:rPr lang="ja-JP" altLang="en-US" sz="2400" dirty="0"/>
              <a:t>手指３Ｄモデルを利用</a:t>
            </a:r>
            <a:endParaRPr kumimoji="1" lang="ja-JP" altLang="en-US" sz="2400" dirty="0"/>
          </a:p>
        </p:txBody>
      </p:sp>
      <p:pic>
        <p:nvPicPr>
          <p:cNvPr id="19" name="図 18">
            <a:extLst>
              <a:ext uri="{FF2B5EF4-FFF2-40B4-BE49-F238E27FC236}">
                <a16:creationId xmlns="" xmlns:a16="http://schemas.microsoft.com/office/drawing/2014/main" id="{751ED164-0566-472E-91F5-4D67E67A1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136" y="3551624"/>
            <a:ext cx="3194472" cy="2193794"/>
          </a:xfrm>
          <a:prstGeom prst="rect">
            <a:avLst/>
          </a:prstGeom>
        </p:spPr>
      </p:pic>
      <p:sp>
        <p:nvSpPr>
          <p:cNvPr id="20" name="テキスト ボックス 19">
            <a:extLst>
              <a:ext uri="{FF2B5EF4-FFF2-40B4-BE49-F238E27FC236}">
                <a16:creationId xmlns="" xmlns:a16="http://schemas.microsoft.com/office/drawing/2014/main" id="{4F1C0DF0-C483-4866-8BD9-03F2197D6927}"/>
              </a:ext>
            </a:extLst>
          </p:cNvPr>
          <p:cNvSpPr txBox="1"/>
          <p:nvPr/>
        </p:nvSpPr>
        <p:spPr>
          <a:xfrm>
            <a:off x="4475789" y="6196752"/>
            <a:ext cx="3801105" cy="276999"/>
          </a:xfrm>
          <a:prstGeom prst="rect">
            <a:avLst/>
          </a:prstGeom>
          <a:noFill/>
        </p:spPr>
        <p:txBody>
          <a:bodyPr wrap="none" rtlCol="0">
            <a:spAutoFit/>
          </a:bodyPr>
          <a:lstStyle/>
          <a:p>
            <a:r>
              <a:rPr kumimoji="1" lang="ja-JP" altLang="en-US" sz="1200" dirty="0"/>
              <a:t>出典：</a:t>
            </a:r>
            <a:r>
              <a:rPr kumimoji="1" lang="en-US" altLang="ja-JP" sz="1200" dirty="0"/>
              <a:t> https://www.youtube.com/watch?v=5_bVkbG1ZCo</a:t>
            </a:r>
          </a:p>
        </p:txBody>
      </p:sp>
      <p:pic>
        <p:nvPicPr>
          <p:cNvPr id="22" name="図 21">
            <a:extLst>
              <a:ext uri="{FF2B5EF4-FFF2-40B4-BE49-F238E27FC236}">
                <a16:creationId xmlns="" xmlns:a16="http://schemas.microsoft.com/office/drawing/2014/main" id="{0B3D10E2-DE58-445E-90ED-1A178DD7E5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972" t="47368" r="4328" b="6702"/>
          <a:stretch/>
        </p:blipFill>
        <p:spPr>
          <a:xfrm>
            <a:off x="8491991" y="3662645"/>
            <a:ext cx="3578985" cy="2011980"/>
          </a:xfrm>
          <a:prstGeom prst="rect">
            <a:avLst/>
          </a:prstGeom>
        </p:spPr>
      </p:pic>
      <p:sp>
        <p:nvSpPr>
          <p:cNvPr id="6" name="正方形/長方形 5">
            <a:extLst>
              <a:ext uri="{FF2B5EF4-FFF2-40B4-BE49-F238E27FC236}">
                <a16:creationId xmlns="" xmlns:a16="http://schemas.microsoft.com/office/drawing/2014/main" id="{0060D5FA-8061-4C44-9D64-89E0261CDBBB}"/>
              </a:ext>
            </a:extLst>
          </p:cNvPr>
          <p:cNvSpPr/>
          <p:nvPr/>
        </p:nvSpPr>
        <p:spPr>
          <a:xfrm>
            <a:off x="4753907" y="4438113"/>
            <a:ext cx="1670955" cy="5396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赤外線カメラ上で認識した手指</a:t>
            </a:r>
          </a:p>
        </p:txBody>
      </p:sp>
    </p:spTree>
    <p:extLst>
      <p:ext uri="{BB962C8B-B14F-4D97-AF65-F5344CB8AC3E}">
        <p14:creationId xmlns:p14="http://schemas.microsoft.com/office/powerpoint/2010/main" val="251954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本システムで想定する学習手順</a:t>
            </a:r>
          </a:p>
        </p:txBody>
      </p:sp>
      <p:sp>
        <p:nvSpPr>
          <p:cNvPr id="3" name="四角形: 角を丸くする 2">
            <a:extLst>
              <a:ext uri="{FF2B5EF4-FFF2-40B4-BE49-F238E27FC236}">
                <a16:creationId xmlns="" xmlns:a16="http://schemas.microsoft.com/office/drawing/2014/main" id="{0D7C8466-55D5-4D53-947F-C355A6FBDEE0}"/>
              </a:ext>
            </a:extLst>
          </p:cNvPr>
          <p:cNvSpPr/>
          <p:nvPr/>
        </p:nvSpPr>
        <p:spPr>
          <a:xfrm>
            <a:off x="6300538" y="2458450"/>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学習モード</a:t>
            </a:r>
          </a:p>
        </p:txBody>
      </p:sp>
      <p:sp>
        <p:nvSpPr>
          <p:cNvPr id="15" name="テキスト ボックス 14">
            <a:extLst>
              <a:ext uri="{FF2B5EF4-FFF2-40B4-BE49-F238E27FC236}">
                <a16:creationId xmlns="" xmlns:a16="http://schemas.microsoft.com/office/drawing/2014/main" id="{BAAE4CBB-1A4D-4338-8496-DCDA6C1AED18}"/>
              </a:ext>
            </a:extLst>
          </p:cNvPr>
          <p:cNvSpPr txBox="1"/>
          <p:nvPr/>
        </p:nvSpPr>
        <p:spPr>
          <a:xfrm>
            <a:off x="2001253" y="1600200"/>
            <a:ext cx="3031958" cy="646331"/>
          </a:xfrm>
          <a:prstGeom prst="rect">
            <a:avLst/>
          </a:prstGeom>
          <a:noFill/>
        </p:spPr>
        <p:txBody>
          <a:bodyPr wrap="square" rtlCol="0">
            <a:spAutoFit/>
          </a:bodyPr>
          <a:lstStyle/>
          <a:p>
            <a:r>
              <a:rPr kumimoji="1" lang="ja-JP" altLang="en-US" sz="3600" dirty="0"/>
              <a:t>手本の観察</a:t>
            </a:r>
          </a:p>
        </p:txBody>
      </p:sp>
      <p:sp>
        <p:nvSpPr>
          <p:cNvPr id="16" name="テキスト ボックス 15">
            <a:extLst>
              <a:ext uri="{FF2B5EF4-FFF2-40B4-BE49-F238E27FC236}">
                <a16:creationId xmlns="" xmlns:a16="http://schemas.microsoft.com/office/drawing/2014/main" id="{4F780717-5F11-4DB9-B9E9-0E967E42E630}"/>
              </a:ext>
            </a:extLst>
          </p:cNvPr>
          <p:cNvSpPr txBox="1"/>
          <p:nvPr/>
        </p:nvSpPr>
        <p:spPr>
          <a:xfrm>
            <a:off x="2001253" y="2667746"/>
            <a:ext cx="3031958" cy="646331"/>
          </a:xfrm>
          <a:prstGeom prst="rect">
            <a:avLst/>
          </a:prstGeom>
          <a:noFill/>
        </p:spPr>
        <p:txBody>
          <a:bodyPr wrap="square" rtlCol="0">
            <a:spAutoFit/>
          </a:bodyPr>
          <a:lstStyle/>
          <a:p>
            <a:r>
              <a:rPr kumimoji="1" lang="ja-JP" altLang="en-US" sz="3600" dirty="0"/>
              <a:t>手本の模倣</a:t>
            </a:r>
          </a:p>
        </p:txBody>
      </p:sp>
      <p:sp>
        <p:nvSpPr>
          <p:cNvPr id="17" name="テキスト ボックス 16">
            <a:extLst>
              <a:ext uri="{FF2B5EF4-FFF2-40B4-BE49-F238E27FC236}">
                <a16:creationId xmlns="" xmlns:a16="http://schemas.microsoft.com/office/drawing/2014/main" id="{3FBEE01C-E135-4CF5-968F-4D18691F4897}"/>
              </a:ext>
            </a:extLst>
          </p:cNvPr>
          <p:cNvSpPr txBox="1"/>
          <p:nvPr/>
        </p:nvSpPr>
        <p:spPr>
          <a:xfrm>
            <a:off x="2001253" y="3735292"/>
            <a:ext cx="3031958" cy="646331"/>
          </a:xfrm>
          <a:prstGeom prst="rect">
            <a:avLst/>
          </a:prstGeom>
          <a:noFill/>
        </p:spPr>
        <p:txBody>
          <a:bodyPr wrap="square" rtlCol="0">
            <a:spAutoFit/>
          </a:bodyPr>
          <a:lstStyle/>
          <a:p>
            <a:r>
              <a:rPr kumimoji="1" lang="ja-JP" altLang="en-US" sz="3600" dirty="0"/>
              <a:t>反復学習</a:t>
            </a:r>
          </a:p>
        </p:txBody>
      </p:sp>
      <p:sp>
        <p:nvSpPr>
          <p:cNvPr id="18" name="テキスト ボックス 17">
            <a:extLst>
              <a:ext uri="{FF2B5EF4-FFF2-40B4-BE49-F238E27FC236}">
                <a16:creationId xmlns="" xmlns:a16="http://schemas.microsoft.com/office/drawing/2014/main" id="{E86AD22B-7969-4DC2-BA49-598C7B4C6EDF}"/>
              </a:ext>
            </a:extLst>
          </p:cNvPr>
          <p:cNvSpPr txBox="1"/>
          <p:nvPr/>
        </p:nvSpPr>
        <p:spPr>
          <a:xfrm>
            <a:off x="2001253" y="4802838"/>
            <a:ext cx="3031958" cy="646331"/>
          </a:xfrm>
          <a:prstGeom prst="rect">
            <a:avLst/>
          </a:prstGeom>
          <a:noFill/>
        </p:spPr>
        <p:txBody>
          <a:bodyPr wrap="square" rtlCol="0">
            <a:spAutoFit/>
          </a:bodyPr>
          <a:lstStyle/>
          <a:p>
            <a:r>
              <a:rPr kumimoji="1" lang="ja-JP" altLang="en-US" sz="3600" dirty="0"/>
              <a:t>記憶の確認</a:t>
            </a:r>
          </a:p>
        </p:txBody>
      </p:sp>
      <p:sp>
        <p:nvSpPr>
          <p:cNvPr id="20" name="下矢印 3">
            <a:extLst>
              <a:ext uri="{FF2B5EF4-FFF2-40B4-BE49-F238E27FC236}">
                <a16:creationId xmlns="" xmlns:a16="http://schemas.microsoft.com/office/drawing/2014/main" id="{8337203C-D279-49A4-8EDB-23382CC30779}"/>
              </a:ext>
            </a:extLst>
          </p:cNvPr>
          <p:cNvSpPr/>
          <p:nvPr/>
        </p:nvSpPr>
        <p:spPr>
          <a:xfrm>
            <a:off x="2912884" y="215496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下矢印 3">
            <a:extLst>
              <a:ext uri="{FF2B5EF4-FFF2-40B4-BE49-F238E27FC236}">
                <a16:creationId xmlns="" xmlns:a16="http://schemas.microsoft.com/office/drawing/2014/main" id="{BEB4E744-649B-4D71-94E0-BD7F2B6CBD5D}"/>
              </a:ext>
            </a:extLst>
          </p:cNvPr>
          <p:cNvSpPr/>
          <p:nvPr/>
        </p:nvSpPr>
        <p:spPr>
          <a:xfrm>
            <a:off x="2912884" y="3222511"/>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下矢印 3">
            <a:extLst>
              <a:ext uri="{FF2B5EF4-FFF2-40B4-BE49-F238E27FC236}">
                <a16:creationId xmlns="" xmlns:a16="http://schemas.microsoft.com/office/drawing/2014/main" id="{A9D74F91-337B-43D1-93F9-99E1AE5901A1}"/>
              </a:ext>
            </a:extLst>
          </p:cNvPr>
          <p:cNvSpPr/>
          <p:nvPr/>
        </p:nvSpPr>
        <p:spPr>
          <a:xfrm>
            <a:off x="2912884" y="4290057"/>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四角形: 角を丸くする 22">
            <a:extLst>
              <a:ext uri="{FF2B5EF4-FFF2-40B4-BE49-F238E27FC236}">
                <a16:creationId xmlns="" xmlns:a16="http://schemas.microsoft.com/office/drawing/2014/main" id="{E6EF8A31-1DA2-4EBB-9C8D-2CA205314BAE}"/>
              </a:ext>
            </a:extLst>
          </p:cNvPr>
          <p:cNvSpPr/>
          <p:nvPr/>
        </p:nvSpPr>
        <p:spPr>
          <a:xfrm>
            <a:off x="6300537" y="4593542"/>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テストモード</a:t>
            </a:r>
          </a:p>
        </p:txBody>
      </p:sp>
      <p:sp>
        <p:nvSpPr>
          <p:cNvPr id="24" name="下矢印 3">
            <a:extLst>
              <a:ext uri="{FF2B5EF4-FFF2-40B4-BE49-F238E27FC236}">
                <a16:creationId xmlns="" xmlns:a16="http://schemas.microsoft.com/office/drawing/2014/main" id="{0294D0BF-3F2A-4092-A92E-FE6B2E7E8812}"/>
              </a:ext>
            </a:extLst>
          </p:cNvPr>
          <p:cNvSpPr/>
          <p:nvPr/>
        </p:nvSpPr>
        <p:spPr>
          <a:xfrm>
            <a:off x="7600568" y="377727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中かっこ 24">
            <a:extLst>
              <a:ext uri="{FF2B5EF4-FFF2-40B4-BE49-F238E27FC236}">
                <a16:creationId xmlns="" xmlns:a16="http://schemas.microsoft.com/office/drawing/2014/main" id="{BCA23E7F-C070-414E-99A0-8CB423A2A7D4}"/>
              </a:ext>
            </a:extLst>
          </p:cNvPr>
          <p:cNvSpPr/>
          <p:nvPr/>
        </p:nvSpPr>
        <p:spPr>
          <a:xfrm>
            <a:off x="4608095" y="1600200"/>
            <a:ext cx="440539" cy="2781423"/>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右中かっこ 25">
            <a:extLst>
              <a:ext uri="{FF2B5EF4-FFF2-40B4-BE49-F238E27FC236}">
                <a16:creationId xmlns="" xmlns:a16="http://schemas.microsoft.com/office/drawing/2014/main" id="{A186F11E-E1EA-4F2E-A352-53D2C69A396E}"/>
              </a:ext>
            </a:extLst>
          </p:cNvPr>
          <p:cNvSpPr/>
          <p:nvPr/>
        </p:nvSpPr>
        <p:spPr>
          <a:xfrm>
            <a:off x="4600383" y="4704762"/>
            <a:ext cx="440539" cy="884464"/>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コンテンツ プレースホルダー 2">
            <a:extLst>
              <a:ext uri="{FF2B5EF4-FFF2-40B4-BE49-F238E27FC236}">
                <a16:creationId xmlns="" xmlns:a16="http://schemas.microsoft.com/office/drawing/2014/main" id="{8F81E803-ACAB-471E-9183-E5DD64032FEC}"/>
              </a:ext>
            </a:extLst>
          </p:cNvPr>
          <p:cNvSpPr>
            <a:spLocks noGrp="1"/>
          </p:cNvSpPr>
          <p:nvPr>
            <p:ph idx="1"/>
          </p:nvPr>
        </p:nvSpPr>
        <p:spPr>
          <a:xfrm>
            <a:off x="851647" y="5942904"/>
            <a:ext cx="10515600" cy="795057"/>
          </a:xfrm>
        </p:spPr>
        <p:txBody>
          <a:bodyPr>
            <a:normAutofit/>
          </a:bodyPr>
          <a:lstStyle/>
          <a:p>
            <a:pPr>
              <a:buFont typeface="Wingdings" panose="05000000000000000000" pitchFamily="2" charset="2"/>
              <a:buChar char="l"/>
            </a:pPr>
            <a:r>
              <a:rPr lang="ja-JP" altLang="en-US" sz="2800" dirty="0"/>
              <a:t>ゲーム感覚で反復練習を行い確実に身につける</a:t>
            </a:r>
            <a:endParaRPr lang="en-US" altLang="ja-JP" sz="2800" dirty="0"/>
          </a:p>
        </p:txBody>
      </p:sp>
    </p:spTree>
    <p:extLst>
      <p:ext uri="{BB962C8B-B14F-4D97-AF65-F5344CB8AC3E}">
        <p14:creationId xmlns:p14="http://schemas.microsoft.com/office/powerpoint/2010/main" val="1012306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動作の様子</a:t>
            </a:r>
          </a:p>
        </p:txBody>
      </p:sp>
      <p:pic>
        <p:nvPicPr>
          <p:cNvPr id="6" name="handmov4">
            <a:hlinkClick r:id="" action="ppaction://media"/>
            <a:extLst>
              <a:ext uri="{FF2B5EF4-FFF2-40B4-BE49-F238E27FC236}">
                <a16:creationId xmlns="" xmlns:a16="http://schemas.microsoft.com/office/drawing/2014/main" id="{CD0026F8-2CC8-4112-9786-053CC0961C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95357" y="1244879"/>
            <a:ext cx="8401286" cy="4725616"/>
          </a:xfrm>
        </p:spPr>
      </p:pic>
    </p:spTree>
    <p:extLst>
      <p:ext uri="{BB962C8B-B14F-4D97-AF65-F5344CB8AC3E}">
        <p14:creationId xmlns:p14="http://schemas.microsoft.com/office/powerpoint/2010/main" val="255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mc:Choice xmlns="" xmlns:am3d="http://schemas.microsoft.com/office/drawing/2017/model3d"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ext uri="{D42A27DB-BD31-4B8C-83A1-F6EECF244321}">
                    <p14:modId xmlns:p14="http://schemas.microsoft.com/office/powerpoint/2010/main" val="2530221042"/>
                  </p:ext>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コンテンツ プレースホルダー 3" descr="手 2">
                <a:extLst>
                  <a:ext uri="{FF2B5EF4-FFF2-40B4-BE49-F238E27FC236}">
                    <a16:creationId xmlns:am3d="http://schemas.microsoft.com/office/drawing/2017/model3d" xmlns="" xmlns:a16="http://schemas.microsoft.com/office/drawing/2014/main"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 xmlns:a16="http://schemas.microsoft.com/office/drawing/2014/main"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 xmlns:a16="http://schemas.microsoft.com/office/drawing/2014/main"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 xmlns:a16="http://schemas.microsoft.com/office/drawing/2014/main"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 xmlns:a16="http://schemas.microsoft.com/office/drawing/2014/main"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 xmlns:a16="http://schemas.microsoft.com/office/drawing/2014/main"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 xmlns:a16="http://schemas.microsoft.com/office/drawing/2014/main"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 xmlns:a16="http://schemas.microsoft.com/office/drawing/2014/main"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894109" y="883348"/>
            <a:ext cx="3675999" cy="3675999"/>
          </a:xfrm>
          <a:prstGeom prst="rect">
            <a:avLst/>
          </a:prstGeom>
        </p:spPr>
      </p:pic>
      <mc:AlternateContent xmlns:mc="http://schemas.openxmlformats.org/markup-compatibility/2006">
        <mc:Choice xmlns="" xmlns:am3d="http://schemas.microsoft.com/office/drawing/2017/model3d"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ext uri="{D42A27DB-BD31-4B8C-83A1-F6EECF244321}">
                    <p14:modId xmlns:p14="http://schemas.microsoft.com/office/powerpoint/2010/main" val="4015917816"/>
                  </p:ext>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コンテンツ プレースホルダー 3" descr="手 2">
                <a:extLst>
                  <a:ext uri="{FF2B5EF4-FFF2-40B4-BE49-F238E27FC236}">
                    <a16:creationId xmlns:am3d="http://schemas.microsoft.com/office/drawing/2017/model3d" xmlns="" xmlns:a16="http://schemas.microsoft.com/office/drawing/2014/main"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 xmlns:a16="http://schemas.microsoft.com/office/drawing/2014/main"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 xmlns:a16="http://schemas.microsoft.com/office/drawing/2014/main"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 xmlns:a16="http://schemas.microsoft.com/office/drawing/2014/main"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 xmlns:a16="http://schemas.microsoft.com/office/drawing/2014/main"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 xmlns:a16="http://schemas.microsoft.com/office/drawing/2014/main"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 xmlns:a16="http://schemas.microsoft.com/office/drawing/2014/main"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 xmlns:a16="http://schemas.microsoft.com/office/drawing/2014/main" id="{E986FBEA-4AFE-4CE7-A2A9-9BA7F09E8D27}"/>
              </a:ext>
            </a:extLst>
          </p:cNvPr>
          <p:cNvSpPr txBox="1"/>
          <p:nvPr/>
        </p:nvSpPr>
        <p:spPr>
          <a:xfrm>
            <a:off x="983690" y="5975533"/>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 xmlns:a16="http://schemas.microsoft.com/office/drawing/2014/main"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 xmlns:a16="http://schemas.microsoft.com/office/drawing/2014/main"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：首の下</a:t>
            </a:r>
            <a:endParaRPr kumimoji="1" lang="en-US" altLang="ja-JP" sz="2000" dirty="0"/>
          </a:p>
        </p:txBody>
      </p:sp>
      <p:sp>
        <p:nvSpPr>
          <p:cNvPr id="75" name="テキスト ボックス 74">
            <a:extLst>
              <a:ext uri="{FF2B5EF4-FFF2-40B4-BE49-F238E27FC236}">
                <a16:creationId xmlns="" xmlns:a16="http://schemas.microsoft.com/office/drawing/2014/main"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：首の上</a:t>
            </a:r>
            <a:endParaRPr kumimoji="1" lang="en-US" altLang="ja-JP" sz="2000" dirty="0"/>
          </a:p>
        </p:txBody>
      </p:sp>
      <p:sp>
        <p:nvSpPr>
          <p:cNvPr id="76" name="テキスト ボックス 75">
            <a:extLst>
              <a:ext uri="{FF2B5EF4-FFF2-40B4-BE49-F238E27FC236}">
                <a16:creationId xmlns="" xmlns:a16="http://schemas.microsoft.com/office/drawing/2014/main"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 xmlns:a16="http://schemas.microsoft.com/office/drawing/2014/main"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 xmlns:a16="http://schemas.microsoft.com/office/drawing/2014/main"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mc:Choice xmlns="" xmlns:am3d="http://schemas.microsoft.com/office/drawing/2017/model3d"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ext uri="{D42A27DB-BD31-4B8C-83A1-F6EECF244321}">
                    <p14:modId xmlns:p14="http://schemas.microsoft.com/office/powerpoint/2010/main" val="2442126237"/>
                  </p:ext>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9" name="コンテンツ プレースホルダー 3" descr="手 2">
                <a:extLst>
                  <a:ext uri="{FF2B5EF4-FFF2-40B4-BE49-F238E27FC236}">
                    <a16:creationId xmlns:am3d="http://schemas.microsoft.com/office/drawing/2017/model3d" xmlns="" xmlns:a16="http://schemas.microsoft.com/office/drawing/2014/main"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mc:Choice xmlns="" xmlns:am3d="http://schemas.microsoft.com/office/drawing/2017/model3d"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ext uri="{D42A27DB-BD31-4B8C-83A1-F6EECF244321}">
                    <p14:modId xmlns:p14="http://schemas.microsoft.com/office/powerpoint/2010/main" val="4111588014"/>
                  </p:ext>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0" name="コンテンツ プレースホルダー 3" descr="手 2">
                <a:extLst>
                  <a:ext uri="{FF2B5EF4-FFF2-40B4-BE49-F238E27FC236}">
                    <a16:creationId xmlns:am3d="http://schemas.microsoft.com/office/drawing/2017/model3d" xmlns="" xmlns:a16="http://schemas.microsoft.com/office/drawing/2014/main"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 xmlns:a16="http://schemas.microsoft.com/office/drawing/2014/main"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 xmlns:a16="http://schemas.microsoft.com/office/drawing/2014/main"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 xmlns:a16="http://schemas.microsoft.com/office/drawing/2014/main"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 xmlns:a16="http://schemas.microsoft.com/office/drawing/2014/main"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 xmlns:a16="http://schemas.microsoft.com/office/drawing/2014/main"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 xmlns:a16="http://schemas.microsoft.com/office/drawing/2014/main"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 xmlns:a16="http://schemas.microsoft.com/office/drawing/2014/main"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 xmlns:a16="http://schemas.microsoft.com/office/drawing/2014/main"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 xmlns:a16="http://schemas.microsoft.com/office/drawing/2014/main"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 xmlns:a16="http://schemas.microsoft.com/office/drawing/2014/main" id="{B90A78BC-BF99-4BE3-A361-433182015712}"/>
              </a:ext>
            </a:extLst>
          </p:cNvPr>
          <p:cNvSpPr txBox="1"/>
          <p:nvPr/>
        </p:nvSpPr>
        <p:spPr>
          <a:xfrm>
            <a:off x="9247585" y="6026233"/>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 xmlns:a16="http://schemas.microsoft.com/office/drawing/2014/main"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 xmlns:a16="http://schemas.microsoft.com/office/drawing/2014/main"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 xmlns:a16="http://schemas.microsoft.com/office/drawing/2014/main"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 xmlns:a16="http://schemas.microsoft.com/office/drawing/2014/main"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Tree>
    <p:extLst>
      <p:ext uri="{BB962C8B-B14F-4D97-AF65-F5344CB8AC3E}">
        <p14:creationId xmlns:p14="http://schemas.microsoft.com/office/powerpoint/2010/main" val="289861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イオン</Template>
  <TotalTime>3211</TotalTime>
  <Words>1676</Words>
  <Application>Microsoft Office PowerPoint</Application>
  <PresentationFormat>ユーザー設定</PresentationFormat>
  <Paragraphs>312</Paragraphs>
  <Slides>23</Slides>
  <Notes>21</Notes>
  <HiddenSlides>0</HiddenSlides>
  <MMClips>2</MMClips>
  <ScaleCrop>false</ScaleCrop>
  <HeadingPairs>
    <vt:vector size="4" baseType="variant">
      <vt:variant>
        <vt:lpstr>テーマ</vt:lpstr>
      </vt:variant>
      <vt:variant>
        <vt:i4>1</vt:i4>
      </vt:variant>
      <vt:variant>
        <vt:lpstr>スライド タイトル</vt:lpstr>
      </vt:variant>
      <vt:variant>
        <vt:i4>23</vt:i4>
      </vt:variant>
    </vt:vector>
  </HeadingPairs>
  <TitlesOfParts>
    <vt:vector size="24" baseType="lpstr">
      <vt:lpstr>Blank</vt:lpstr>
      <vt:lpstr>ハンドトラッキング機能搭載HMDを　用いた手話学習支援ツールの検討</vt:lpstr>
      <vt:lpstr>本研究の背景</vt:lpstr>
      <vt:lpstr>本研究の背景（従来手法）</vt:lpstr>
      <vt:lpstr>本研究の背景（問題点）</vt:lpstr>
      <vt:lpstr>本研究の目的</vt:lpstr>
      <vt:lpstr>ハンドトラッキング</vt:lpstr>
      <vt:lpstr>本システムで想定する学習手順</vt:lpstr>
      <vt:lpstr>動作の様子</vt:lpstr>
      <vt:lpstr>手形状の識別手法</vt:lpstr>
      <vt:lpstr>今後の方針</vt:lpstr>
      <vt:lpstr>補足資料</vt:lpstr>
      <vt:lpstr>補足資料</vt:lpstr>
      <vt:lpstr>PowerPoint プレゼンテーション</vt:lpstr>
      <vt:lpstr>PowerPoint プレゼンテーション</vt:lpstr>
      <vt:lpstr>日本手話</vt:lpstr>
      <vt:lpstr>先行の他研究との比較 「モーションセンサを用いた指文字学習支援アプリケーションに関する検討」</vt:lpstr>
      <vt:lpstr>先行の他研究との比較 「Kinectと3Dモデルを用いた手話学習支援システムの構築」</vt:lpstr>
      <vt:lpstr>学習モードの流れ</vt:lpstr>
      <vt:lpstr>テストモードの流れ</vt:lpstr>
      <vt:lpstr>指曲げ伸ばしの識別手法</vt:lpstr>
      <vt:lpstr>識別手法の問題</vt:lpstr>
      <vt:lpstr>指曲げ伸ばしの識別手法（新手法）</vt:lpstr>
      <vt:lpstr>指識別の新手法の実演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ハンドトラッキング機能搭載HMDを用いた手話学習支援ツールの検討</dc:title>
  <dc:creator>赤葉　亮太</dc:creator>
  <cp:lastModifiedBy>momiji</cp:lastModifiedBy>
  <cp:revision>647</cp:revision>
  <dcterms:created xsi:type="dcterms:W3CDTF">2020-11-07T03:20:35Z</dcterms:created>
  <dcterms:modified xsi:type="dcterms:W3CDTF">2021-03-05T00:44:22Z</dcterms:modified>
</cp:coreProperties>
</file>